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60" r:id="rId2"/>
    <p:sldMasterId id="2147483688" r:id="rId3"/>
    <p:sldMasterId id="2147483697" r:id="rId4"/>
  </p:sldMasterIdLst>
  <p:notesMasterIdLst>
    <p:notesMasterId r:id="rId7"/>
  </p:notesMasterIdLst>
  <p:handoutMasterIdLst>
    <p:handoutMasterId r:id="rId8"/>
  </p:handoutMasterIdLst>
  <p:sldIdLst>
    <p:sldId id="289" r:id="rId5"/>
    <p:sldId id="293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94F"/>
    <a:srgbClr val="339999"/>
    <a:srgbClr val="1D5959"/>
    <a:srgbClr val="24824F"/>
    <a:srgbClr val="82242D"/>
    <a:srgbClr val="000000"/>
    <a:srgbClr val="998485"/>
    <a:srgbClr val="CE4E5A"/>
    <a:srgbClr val="24823A"/>
    <a:srgbClr val="043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1404" y="1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7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00B4C-1161-4714-9DC7-771A727C05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87117-C668-4602-A3DF-86F3859F1A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C7573-248A-49A9-8DEF-B12F1D4B980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9D049-65D4-4C96-B403-90F756F0C5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4BB23-B6DB-49EF-B890-642F4E0D68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F09C3-BF03-49E9-BB93-286D8225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2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D0FB8-CEB2-4BE0-9F02-49F07C928C1E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7C225-BB82-4331-80FB-CF8DB2D969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4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name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637F2929-F93D-4EC4-B147-8190D6085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34575"/>
            <a:ext cx="2167276" cy="2165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C7B0349-99C7-4084-8EBD-CB90A59ACCC5}"/>
              </a:ext>
            </a:extLst>
          </p:cNvPr>
          <p:cNvSpPr txBox="1">
            <a:spLocks/>
          </p:cNvSpPr>
          <p:nvPr userDrawn="1"/>
        </p:nvSpPr>
        <p:spPr>
          <a:xfrm>
            <a:off x="4905703" y="1131805"/>
            <a:ext cx="7286297" cy="103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65C3B7-0381-42A5-9B9E-1E19F2133BB7}"/>
              </a:ext>
            </a:extLst>
          </p:cNvPr>
          <p:cNvCxnSpPr>
            <a:cxnSpLocks/>
          </p:cNvCxnSpPr>
          <p:nvPr userDrawn="1"/>
        </p:nvCxnSpPr>
        <p:spPr>
          <a:xfrm>
            <a:off x="5013434" y="2033752"/>
            <a:ext cx="7275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45A5820D-B038-4474-A955-D411ED305A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3434" y="65991"/>
            <a:ext cx="6597541" cy="189681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01E0A74-5DA6-4A19-BF4B-B6CBEA7040C1}"/>
              </a:ext>
            </a:extLst>
          </p:cNvPr>
          <p:cNvSpPr txBox="1">
            <a:spLocks/>
          </p:cNvSpPr>
          <p:nvPr userDrawn="1"/>
        </p:nvSpPr>
        <p:spPr>
          <a:xfrm>
            <a:off x="3427198" y="3069706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latin typeface="+mn-lt"/>
              </a:rPr>
              <a:t>Faculty of</a:t>
            </a:r>
            <a:br>
              <a:rPr lang="en-GB" dirty="0"/>
            </a:br>
            <a:r>
              <a:rPr lang="en-GB" b="0" dirty="0"/>
              <a:t>Pharmaceutical Medicine</a:t>
            </a:r>
          </a:p>
        </p:txBody>
      </p:sp>
    </p:spTree>
    <p:extLst>
      <p:ext uri="{BB962C8B-B14F-4D97-AF65-F5344CB8AC3E}">
        <p14:creationId xmlns:p14="http://schemas.microsoft.com/office/powerpoint/2010/main" val="386431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EDD905-26D6-41C1-948A-583781EEF5EF}"/>
              </a:ext>
            </a:extLst>
          </p:cNvPr>
          <p:cNvSpPr/>
          <p:nvPr userDrawn="1"/>
        </p:nvSpPr>
        <p:spPr>
          <a:xfrm>
            <a:off x="0" y="0"/>
            <a:ext cx="12192000" cy="1022241"/>
          </a:xfrm>
          <a:prstGeom prst="rect">
            <a:avLst/>
          </a:prstGeom>
          <a:gradFill flip="none" rotWithShape="1">
            <a:gsLst>
              <a:gs pos="0">
                <a:srgbClr val="82242D">
                  <a:shade val="30000"/>
                  <a:satMod val="115000"/>
                </a:srgbClr>
              </a:gs>
              <a:gs pos="50000">
                <a:srgbClr val="82242D">
                  <a:shade val="67500"/>
                  <a:satMod val="115000"/>
                </a:srgbClr>
              </a:gs>
              <a:gs pos="100000">
                <a:srgbClr val="82242D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C4BAE20-735E-411E-9031-2F11DFF6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C0F638-A0B4-452B-87B5-7D224865187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10515599" cy="48763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6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9F1F2-5167-43A5-9445-3FB5F9D8F39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463B-05EE-4621-BAF2-E9075E4E3D9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9044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3A7AFB4-F485-4FD0-8A2D-71561B61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4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E65CE-95FE-418F-8D81-6B0211D5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8752076-5EF3-4821-9DDA-AE84414D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703C96F-8EAE-4E57-AAA6-EF3DFAFE11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80012" y="1300655"/>
            <a:ext cx="6173787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77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E8B8-F843-48A3-9061-31DF9356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3B4C9-12FC-40A8-AF22-419D81E9A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6BC02-F93E-43E1-A1BD-9FFADF0F1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9174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FE5CF-ABF9-4A4B-B5A7-DDFE7CF06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9174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512F80D-EBAD-49E4-8CB6-FC45115C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9CF17D5-766D-4363-A098-A4403B67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502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C1D8E1-6699-4195-A906-3E551EC3B634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rgbClr val="0E394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70270CA-7E85-4F4D-9B13-A4063B26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8845"/>
            <a:ext cx="10515600" cy="2379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4AD2E7-3337-4644-8235-734AC9296175}"/>
              </a:ext>
            </a:extLst>
          </p:cNvPr>
          <p:cNvCxnSpPr>
            <a:cxnSpLocks/>
          </p:cNvCxnSpPr>
          <p:nvPr userDrawn="1"/>
        </p:nvCxnSpPr>
        <p:spPr>
          <a:xfrm>
            <a:off x="5013434" y="2033752"/>
            <a:ext cx="7275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DB3A43F-F7E9-4FF8-82F3-A48B4E1E0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3434" y="65991"/>
            <a:ext cx="6597541" cy="189681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912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C4BAE20-735E-411E-9031-2F11DFF6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C0F638-A0B4-452B-87B5-7D224865187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10515599" cy="48763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634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9F1F2-5167-43A5-9445-3FB5F9D8F39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463B-05EE-4621-BAF2-E9075E4E3D9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9044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3A7AFB4-F485-4FD0-8A2D-71561B61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16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E65CE-95FE-418F-8D81-6B0211D5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8752076-5EF3-4821-9DDA-AE84414D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703C96F-8EAE-4E57-AAA6-EF3DFAFE11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80012" y="1300655"/>
            <a:ext cx="6173787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159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E8B8-F843-48A3-9061-31DF9356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3B4C9-12FC-40A8-AF22-419D81E9A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6BC02-F93E-43E1-A1BD-9FFADF0F1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9174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FE5CF-ABF9-4A4B-B5A7-DDFE7CF06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9174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512F80D-EBAD-49E4-8CB6-FC45115C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16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C7B0349-99C7-4084-8EBD-CB90A59ACCC5}"/>
              </a:ext>
            </a:extLst>
          </p:cNvPr>
          <p:cNvSpPr txBox="1">
            <a:spLocks/>
          </p:cNvSpPr>
          <p:nvPr userDrawn="1"/>
        </p:nvSpPr>
        <p:spPr>
          <a:xfrm>
            <a:off x="4905703" y="1131805"/>
            <a:ext cx="7286297" cy="103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65C3B7-0381-42A5-9B9E-1E19F2133BB7}"/>
              </a:ext>
            </a:extLst>
          </p:cNvPr>
          <p:cNvCxnSpPr>
            <a:cxnSpLocks/>
          </p:cNvCxnSpPr>
          <p:nvPr userDrawn="1"/>
        </p:nvCxnSpPr>
        <p:spPr>
          <a:xfrm>
            <a:off x="0" y="1680562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45A5820D-B038-4474-A955-D411ED305A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7231" y="2167760"/>
            <a:ext cx="10197537" cy="252248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773CE58-EAFB-4589-8A9D-9074ED6B740D}"/>
              </a:ext>
            </a:extLst>
          </p:cNvPr>
          <p:cNvSpPr txBox="1">
            <a:spLocks/>
          </p:cNvSpPr>
          <p:nvPr userDrawn="1"/>
        </p:nvSpPr>
        <p:spPr>
          <a:xfrm>
            <a:off x="8208099" y="5453979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>
                <a:latin typeface="+mn-lt"/>
              </a:rPr>
              <a:t>Faculty of</a:t>
            </a:r>
            <a:br>
              <a:rPr lang="en-GB" sz="2000" dirty="0"/>
            </a:br>
            <a:r>
              <a:rPr lang="en-GB" sz="2000" b="0" dirty="0"/>
              <a:t>Pharmaceutical Medicine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33B3613B-0271-4547-AA24-0C876C1DB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169" y="5274869"/>
            <a:ext cx="1028165" cy="102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52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9CF17D5-766D-4363-A098-A4403B67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768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C1D8E1-6699-4195-A906-3E551EC3B634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rgbClr val="1D595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35710BB-A436-4BC3-9A6C-A25961DD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8845"/>
            <a:ext cx="10515600" cy="2379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8C4AB6-0306-4C55-BDA0-B78074F33E9C}"/>
              </a:ext>
            </a:extLst>
          </p:cNvPr>
          <p:cNvCxnSpPr>
            <a:cxnSpLocks/>
          </p:cNvCxnSpPr>
          <p:nvPr userDrawn="1"/>
        </p:nvCxnSpPr>
        <p:spPr>
          <a:xfrm>
            <a:off x="5013434" y="2033752"/>
            <a:ext cx="7275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6D0F62A9-9397-411C-9FCB-A1F7FFB640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3434" y="65991"/>
            <a:ext cx="6597541" cy="189681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251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C4BAE20-735E-411E-9031-2F11DFF6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C0F638-A0B4-452B-87B5-7D224865187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10515599" cy="48763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39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9F1F2-5167-43A5-9445-3FB5F9D8F39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463B-05EE-4621-BAF2-E9075E4E3D9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90440" y="1300655"/>
            <a:ext cx="4563359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3A7AFB4-F485-4FD0-8A2D-71561B61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131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E65CE-95FE-418F-8D81-6B0211D5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8752076-5EF3-4821-9DDA-AE84414D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703C96F-8EAE-4E57-AAA6-EF3DFAFE11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80012" y="1300655"/>
            <a:ext cx="6173787" cy="48763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359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E8B8-F843-48A3-9061-31DF9356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3B4C9-12FC-40A8-AF22-419D81E9A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6BC02-F93E-43E1-A1BD-9FFADF0F1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9174" y="1460446"/>
            <a:ext cx="49146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FE5CF-ABF9-4A4B-B5A7-DDFE7CF06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9174" y="2284358"/>
            <a:ext cx="491462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512F80D-EBAD-49E4-8CB6-FC45115C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3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9CF17D5-766D-4363-A098-A4403B67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0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26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7BEBC2D7-E536-4AEB-A6D1-7B20E8C1EF15}"/>
              </a:ext>
            </a:extLst>
          </p:cNvPr>
          <p:cNvSpPr txBox="1">
            <a:spLocks/>
          </p:cNvSpPr>
          <p:nvPr userDrawn="1"/>
        </p:nvSpPr>
        <p:spPr>
          <a:xfrm>
            <a:off x="4784657" y="2840110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latin typeface="+mn-lt"/>
              </a:rPr>
              <a:t>Faculty of</a:t>
            </a:r>
            <a:br>
              <a:rPr lang="en-GB" dirty="0"/>
            </a:br>
            <a:r>
              <a:rPr lang="en-GB" b="0" dirty="0"/>
              <a:t>Pharmaceutical Medicine</a:t>
            </a:r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9987A9D6-E28D-451E-A241-8A8A4EFF8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38" y="2073896"/>
            <a:ext cx="2949998" cy="294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73326ADF-B777-47E4-94C6-4C84E8E38D25}"/>
              </a:ext>
            </a:extLst>
          </p:cNvPr>
          <p:cNvSpPr txBox="1">
            <a:spLocks/>
          </p:cNvSpPr>
          <p:nvPr userDrawn="1"/>
        </p:nvSpPr>
        <p:spPr>
          <a:xfrm>
            <a:off x="4784657" y="2840110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latin typeface="+mn-lt"/>
              </a:rPr>
              <a:t>Faculty of</a:t>
            </a:r>
            <a:br>
              <a:rPr lang="en-GB" dirty="0"/>
            </a:br>
            <a:r>
              <a:rPr lang="en-GB" b="0" dirty="0"/>
              <a:t>Pharmaceutical Medicine</a:t>
            </a:r>
          </a:p>
        </p:txBody>
      </p:sp>
    </p:spTree>
    <p:extLst>
      <p:ext uri="{BB962C8B-B14F-4D97-AF65-F5344CB8AC3E}">
        <p14:creationId xmlns:p14="http://schemas.microsoft.com/office/powerpoint/2010/main" val="375011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7E1406AA-205C-4DF2-A507-8FDA18227251}"/>
              </a:ext>
            </a:extLst>
          </p:cNvPr>
          <p:cNvSpPr txBox="1">
            <a:spLocks/>
          </p:cNvSpPr>
          <p:nvPr userDrawn="1"/>
        </p:nvSpPr>
        <p:spPr>
          <a:xfrm>
            <a:off x="674571" y="2726989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latin typeface="+mn-lt"/>
              </a:rPr>
              <a:t>Faculty of</a:t>
            </a:r>
            <a:br>
              <a:rPr lang="en-GB" dirty="0"/>
            </a:br>
            <a:r>
              <a:rPr lang="en-GB" b="0" dirty="0"/>
              <a:t>Pharmaceutical Medicine</a:t>
            </a:r>
          </a:p>
        </p:txBody>
      </p:sp>
    </p:spTree>
    <p:extLst>
      <p:ext uri="{BB962C8B-B14F-4D97-AF65-F5344CB8AC3E}">
        <p14:creationId xmlns:p14="http://schemas.microsoft.com/office/powerpoint/2010/main" val="423786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E52D5F09-1756-4AE4-B1A5-3EDBC594B4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96" y="1342601"/>
            <a:ext cx="4175408" cy="41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1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F34F789C-A552-40FB-939F-0AD83746EC78}"/>
              </a:ext>
            </a:extLst>
          </p:cNvPr>
          <p:cNvSpPr txBox="1">
            <a:spLocks/>
          </p:cNvSpPr>
          <p:nvPr userDrawn="1"/>
        </p:nvSpPr>
        <p:spPr>
          <a:xfrm>
            <a:off x="8208099" y="5453979"/>
            <a:ext cx="5986022" cy="1404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>
                <a:latin typeface="+mn-lt"/>
              </a:rPr>
              <a:t>Faculty of</a:t>
            </a:r>
            <a:br>
              <a:rPr lang="en-GB" sz="2000" dirty="0"/>
            </a:br>
            <a:r>
              <a:rPr lang="en-GB" sz="2000" b="0" dirty="0"/>
              <a:t>Pharmaceutical Medicine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921310FF-E470-43E2-B56A-1FDEE6199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169" y="5274869"/>
            <a:ext cx="1028165" cy="10275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F59C54-4DB4-4B5F-99BC-02D4186292A7}"/>
              </a:ext>
            </a:extLst>
          </p:cNvPr>
          <p:cNvSpPr txBox="1"/>
          <p:nvPr userDrawn="1"/>
        </p:nvSpPr>
        <p:spPr>
          <a:xfrm>
            <a:off x="1745530" y="2130458"/>
            <a:ext cx="5269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Our vision</a:t>
            </a:r>
          </a:p>
          <a:p>
            <a:pPr algn="l"/>
            <a:r>
              <a:rPr lang="en-GB" sz="3600" b="0" i="1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 world where effective medicines meet the needs of patients.</a:t>
            </a:r>
            <a:endParaRPr lang="en-GB" sz="3600" b="0" i="0" dirty="0"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921310FF-E470-43E2-B56A-1FDEE6199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281" y="437863"/>
            <a:ext cx="5986022" cy="59822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F59C54-4DB4-4B5F-99BC-02D4186292A7}"/>
              </a:ext>
            </a:extLst>
          </p:cNvPr>
          <p:cNvSpPr txBox="1"/>
          <p:nvPr userDrawn="1"/>
        </p:nvSpPr>
        <p:spPr>
          <a:xfrm>
            <a:off x="2231677" y="935704"/>
            <a:ext cx="526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Our values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91EC82-19ED-4929-9D8B-258940C1359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4885754"/>
              </p:ext>
            </p:extLst>
          </p:nvPr>
        </p:nvGraphicFramePr>
        <p:xfrm>
          <a:off x="2231677" y="1972559"/>
          <a:ext cx="7581626" cy="3383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86">
                  <a:extLst>
                    <a:ext uri="{9D8B030D-6E8A-4147-A177-3AD203B41FA5}">
                      <a16:colId xmlns:a16="http://schemas.microsoft.com/office/drawing/2014/main" val="4210550175"/>
                    </a:ext>
                  </a:extLst>
                </a:gridCol>
                <a:gridCol w="5549540">
                  <a:extLst>
                    <a:ext uri="{9D8B030D-6E8A-4147-A177-3AD203B41FA5}">
                      <a16:colId xmlns:a16="http://schemas.microsoft.com/office/drawing/2014/main" val="3131311523"/>
                    </a:ext>
                  </a:extLst>
                </a:gridCol>
              </a:tblGrid>
              <a:tr h="477881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We are: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This means: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92530"/>
                  </a:ext>
                </a:extLst>
              </a:tr>
              <a:tr h="483174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Professional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dirty="0">
                          <a:solidFill>
                            <a:schemeClr val="bg1"/>
                          </a:solidFill>
                          <a:effectLst/>
                        </a:rPr>
                        <a:t>Being accountable for our work and actions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45473221"/>
                  </a:ext>
                </a:extLst>
              </a:tr>
              <a:tr h="484518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Innovative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dirty="0">
                          <a:solidFill>
                            <a:schemeClr val="bg1"/>
                          </a:solidFill>
                          <a:effectLst/>
                        </a:rPr>
                        <a:t>Seeking solutions proactively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0102275"/>
                  </a:ext>
                </a:extLst>
              </a:tr>
              <a:tr h="484518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Caring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>
                          <a:solidFill>
                            <a:schemeClr val="bg1"/>
                          </a:solidFill>
                          <a:effectLst/>
                        </a:rPr>
                        <a:t>Treating everyone with dignity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6967650"/>
                  </a:ext>
                </a:extLst>
              </a:tr>
              <a:tr h="484518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Collaborative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dirty="0">
                          <a:solidFill>
                            <a:schemeClr val="bg1"/>
                          </a:solidFill>
                          <a:effectLst/>
                        </a:rPr>
                        <a:t>Working positively with others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1731421"/>
                  </a:ext>
                </a:extLst>
              </a:tr>
              <a:tr h="484518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Credible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dirty="0">
                          <a:solidFill>
                            <a:schemeClr val="bg1"/>
                          </a:solidFill>
                          <a:effectLst/>
                        </a:rPr>
                        <a:t>Being honest and ethical in our work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8975555"/>
                  </a:ext>
                </a:extLst>
              </a:tr>
              <a:tr h="484518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solidFill>
                            <a:schemeClr val="bg1"/>
                          </a:solidFill>
                          <a:effectLst/>
                        </a:rPr>
                        <a:t>Learned</a:t>
                      </a:r>
                    </a:p>
                  </a:txBody>
                  <a:tcPr marL="119470" marR="119470" marT="59735" marB="59735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dirty="0">
                          <a:solidFill>
                            <a:schemeClr val="bg1"/>
                          </a:solidFill>
                          <a:effectLst/>
                        </a:rPr>
                        <a:t>Investing in developing knowledge and skills</a:t>
                      </a:r>
                    </a:p>
                  </a:txBody>
                  <a:tcPr marL="119470" marR="119470" marT="59735" marB="5973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281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C1D8E1-6699-4195-A906-3E551EC3B634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0">
                <a:srgbClr val="82242D">
                  <a:shade val="30000"/>
                  <a:satMod val="115000"/>
                </a:srgbClr>
              </a:gs>
              <a:gs pos="50000">
                <a:srgbClr val="82242D">
                  <a:shade val="67500"/>
                  <a:satMod val="115000"/>
                </a:srgbClr>
              </a:gs>
              <a:gs pos="100000">
                <a:srgbClr val="82242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90B638C2-895A-4223-84A0-1DF555F9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8845"/>
            <a:ext cx="10515600" cy="23792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D5003F-3714-429F-A811-59F5F482AD9E}"/>
              </a:ext>
            </a:extLst>
          </p:cNvPr>
          <p:cNvSpPr txBox="1">
            <a:spLocks/>
          </p:cNvSpPr>
          <p:nvPr userDrawn="1"/>
        </p:nvSpPr>
        <p:spPr>
          <a:xfrm>
            <a:off x="4905703" y="1131805"/>
            <a:ext cx="7286297" cy="1035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EA43B8-F16D-4487-A0DC-A1E8006F8467}"/>
              </a:ext>
            </a:extLst>
          </p:cNvPr>
          <p:cNvCxnSpPr>
            <a:cxnSpLocks/>
          </p:cNvCxnSpPr>
          <p:nvPr userDrawn="1"/>
        </p:nvCxnSpPr>
        <p:spPr>
          <a:xfrm>
            <a:off x="5013434" y="2033752"/>
            <a:ext cx="7275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E0E36FC-64B1-4CEE-9370-735B3E718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3434" y="65991"/>
            <a:ext cx="6597541" cy="189681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0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11F551-EB61-4A20-81B1-CCF028F19015}"/>
              </a:ext>
            </a:extLst>
          </p:cNvPr>
          <p:cNvSpPr txBox="1"/>
          <p:nvPr userDrawn="1"/>
        </p:nvSpPr>
        <p:spPr>
          <a:xfrm>
            <a:off x="10208173" y="6306208"/>
            <a:ext cx="279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98485"/>
                </a:solidFill>
              </a:rPr>
              <a:t>Faculty of</a:t>
            </a:r>
            <a:br>
              <a:rPr lang="en-GB" sz="1200" dirty="0">
                <a:solidFill>
                  <a:srgbClr val="998485"/>
                </a:solidFill>
              </a:rPr>
            </a:br>
            <a:r>
              <a:rPr lang="en-GB" sz="1200" dirty="0">
                <a:solidFill>
                  <a:srgbClr val="998485"/>
                </a:solidFill>
                <a:latin typeface="+mj-lt"/>
              </a:rPr>
              <a:t>Pharmaceutical Medicine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A0B2D0-8D0B-4B16-88A5-477A379D539B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0">
                <a:srgbClr val="82242D">
                  <a:shade val="30000"/>
                  <a:satMod val="115000"/>
                </a:srgbClr>
              </a:gs>
              <a:gs pos="50000">
                <a:srgbClr val="82242D">
                  <a:shade val="67500"/>
                  <a:satMod val="115000"/>
                </a:srgbClr>
              </a:gs>
              <a:gs pos="100000">
                <a:srgbClr val="82242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7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2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11F551-EB61-4A20-81B1-CCF028F19015}"/>
              </a:ext>
            </a:extLst>
          </p:cNvPr>
          <p:cNvSpPr txBox="1"/>
          <p:nvPr userDrawn="1"/>
        </p:nvSpPr>
        <p:spPr>
          <a:xfrm>
            <a:off x="10208173" y="6306208"/>
            <a:ext cx="279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98485"/>
                </a:solidFill>
              </a:rPr>
              <a:t>Faculty of</a:t>
            </a:r>
            <a:br>
              <a:rPr lang="en-GB" sz="1200" dirty="0">
                <a:solidFill>
                  <a:srgbClr val="998485"/>
                </a:solidFill>
              </a:rPr>
            </a:br>
            <a:r>
              <a:rPr lang="en-GB" sz="1200" dirty="0">
                <a:solidFill>
                  <a:srgbClr val="998485"/>
                </a:solidFill>
                <a:latin typeface="+mj-lt"/>
              </a:rPr>
              <a:t>Pharmaceutical Medicine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8373DF-049A-4D1D-A550-4EF2BC64570A}"/>
              </a:ext>
            </a:extLst>
          </p:cNvPr>
          <p:cNvSpPr/>
          <p:nvPr userDrawn="1"/>
        </p:nvSpPr>
        <p:spPr>
          <a:xfrm>
            <a:off x="0" y="0"/>
            <a:ext cx="12192000" cy="1022241"/>
          </a:xfrm>
          <a:prstGeom prst="rect">
            <a:avLst/>
          </a:prstGeom>
          <a:gradFill flip="none" rotWithShape="1">
            <a:gsLst>
              <a:gs pos="0">
                <a:srgbClr val="82242D">
                  <a:shade val="30000"/>
                  <a:satMod val="115000"/>
                </a:srgbClr>
              </a:gs>
              <a:gs pos="50000">
                <a:srgbClr val="82242D">
                  <a:shade val="67500"/>
                  <a:satMod val="115000"/>
                </a:srgbClr>
              </a:gs>
              <a:gs pos="100000">
                <a:srgbClr val="82242D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68" r:id="rId4"/>
    <p:sldLayoutId id="2147483687" r:id="rId5"/>
    <p:sldLayoutId id="2147483667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11F551-EB61-4A20-81B1-CCF028F19015}"/>
              </a:ext>
            </a:extLst>
          </p:cNvPr>
          <p:cNvSpPr txBox="1"/>
          <p:nvPr userDrawn="1"/>
        </p:nvSpPr>
        <p:spPr>
          <a:xfrm>
            <a:off x="10208173" y="6306208"/>
            <a:ext cx="279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98485"/>
                </a:solidFill>
              </a:rPr>
              <a:t>Faculty of</a:t>
            </a:r>
            <a:br>
              <a:rPr lang="en-GB" sz="1200" dirty="0">
                <a:solidFill>
                  <a:srgbClr val="998485"/>
                </a:solidFill>
              </a:rPr>
            </a:br>
            <a:r>
              <a:rPr lang="en-GB" sz="1200" dirty="0">
                <a:solidFill>
                  <a:srgbClr val="998485"/>
                </a:solidFill>
                <a:latin typeface="+mj-lt"/>
              </a:rPr>
              <a:t>Pharmaceutical Medicine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9D3347-083F-40E4-9E4C-ED3A3391BF6A}"/>
              </a:ext>
            </a:extLst>
          </p:cNvPr>
          <p:cNvSpPr/>
          <p:nvPr userDrawn="1"/>
        </p:nvSpPr>
        <p:spPr>
          <a:xfrm>
            <a:off x="0" y="0"/>
            <a:ext cx="12192000" cy="102224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rgbClr val="0E39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4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11F551-EB61-4A20-81B1-CCF028F19015}"/>
              </a:ext>
            </a:extLst>
          </p:cNvPr>
          <p:cNvSpPr txBox="1"/>
          <p:nvPr userDrawn="1"/>
        </p:nvSpPr>
        <p:spPr>
          <a:xfrm>
            <a:off x="10208173" y="6306208"/>
            <a:ext cx="279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98485"/>
                </a:solidFill>
              </a:rPr>
              <a:t>Faculty of</a:t>
            </a:r>
            <a:br>
              <a:rPr lang="en-GB" sz="1200" dirty="0">
                <a:solidFill>
                  <a:srgbClr val="998485"/>
                </a:solidFill>
              </a:rPr>
            </a:br>
            <a:r>
              <a:rPr lang="en-GB" sz="1200" dirty="0">
                <a:solidFill>
                  <a:srgbClr val="998485"/>
                </a:solidFill>
                <a:latin typeface="+mj-lt"/>
              </a:rPr>
              <a:t>Pharmaceutical Medicine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63591E-7285-4C99-832E-A7BCFC182D6C}"/>
              </a:ext>
            </a:extLst>
          </p:cNvPr>
          <p:cNvSpPr/>
          <p:nvPr userDrawn="1"/>
        </p:nvSpPr>
        <p:spPr>
          <a:xfrm>
            <a:off x="0" y="0"/>
            <a:ext cx="12192000" cy="1022241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rgbClr val="1D595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2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pm.org.uk/policy-and-publications/fpm-brand-guidelines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24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C9CBDA-3F8B-4A4C-87EB-6B8C9479D1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Slide template (2021/2022)</a:t>
            </a:r>
          </a:p>
        </p:txBody>
      </p:sp>
    </p:spTree>
    <p:extLst>
      <p:ext uri="{BB962C8B-B14F-4D97-AF65-F5344CB8AC3E}">
        <p14:creationId xmlns:p14="http://schemas.microsoft.com/office/powerpoint/2010/main" val="82159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70ED-1B2C-4EF3-ABF3-C58EB861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use these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B67A-A53D-44D6-97D4-2260DE8050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Use ‘layout’ to select slide templates.</a:t>
            </a:r>
          </a:p>
          <a:p>
            <a:r>
              <a:rPr lang="en-GB" dirty="0"/>
              <a:t>There are red, blue and turquoise colour schemes</a:t>
            </a:r>
          </a:p>
          <a:p>
            <a:r>
              <a:rPr lang="en-GB" dirty="0"/>
              <a:t>There is an additional collection of statement slides in red only</a:t>
            </a:r>
          </a:p>
          <a:p>
            <a:r>
              <a:rPr lang="en-GB" dirty="0"/>
              <a:t>Please remember to delete these first two slides in your final presentation</a:t>
            </a:r>
          </a:p>
          <a:p>
            <a:r>
              <a:rPr lang="en-GB" dirty="0"/>
              <a:t>For further style guidance see </a:t>
            </a:r>
            <a:r>
              <a:rPr lang="en-GB" dirty="0">
                <a:hlinkClick r:id="rId2"/>
              </a:rPr>
              <a:t>https://www.fpm.org.uk/policy-and-publications/fpm-brand-guidelines/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7818232"/>
      </p:ext>
    </p:extLst>
  </p:cSld>
  <p:clrMapOvr>
    <a:masterClrMapping/>
  </p:clrMapOvr>
</p:sld>
</file>

<file path=ppt/theme/theme1.xml><?xml version="1.0" encoding="utf-8"?>
<a:theme xmlns:a="http://schemas.openxmlformats.org/drawingml/2006/main" name="1_Red templates">
  <a:themeElements>
    <a:clrScheme name="Custom 1">
      <a:dk1>
        <a:srgbClr val="0E2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d templates">
  <a:themeElements>
    <a:clrScheme name="Custom 1">
      <a:dk1>
        <a:srgbClr val="0E2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ue templates">
  <a:themeElements>
    <a:clrScheme name="Custom 1">
      <a:dk1>
        <a:srgbClr val="0E2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reen templates">
  <a:themeElements>
    <a:clrScheme name="Custom 1">
      <a:dk1>
        <a:srgbClr val="0E2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5098</TotalTime>
  <Words>70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</vt:lpstr>
      <vt:lpstr>Calibri Light</vt:lpstr>
      <vt:lpstr>1_Red templates</vt:lpstr>
      <vt:lpstr>Red templates</vt:lpstr>
      <vt:lpstr>Blue templates</vt:lpstr>
      <vt:lpstr>Green templates</vt:lpstr>
      <vt:lpstr>PowerPoint Presentation</vt:lpstr>
      <vt:lpstr>How to use these templates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Style Guidelines</dc:title>
  <dc:creator>Will Strange</dc:creator>
  <cp:lastModifiedBy>Will Strange</cp:lastModifiedBy>
  <cp:revision>127</cp:revision>
  <cp:lastPrinted>2019-07-24T08:50:28Z</cp:lastPrinted>
  <dcterms:created xsi:type="dcterms:W3CDTF">2018-03-01T16:05:24Z</dcterms:created>
  <dcterms:modified xsi:type="dcterms:W3CDTF">2021-12-16T15:41:18Z</dcterms:modified>
</cp:coreProperties>
</file>