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  <p:sldMasterId id="2147483660" r:id="rId2"/>
    <p:sldMasterId id="2147483688" r:id="rId3"/>
    <p:sldMasterId id="2147483697" r:id="rId4"/>
  </p:sldMasterIdLst>
  <p:notesMasterIdLst>
    <p:notesMasterId r:id="rId7"/>
  </p:notesMasterIdLst>
  <p:handoutMasterIdLst>
    <p:handoutMasterId r:id="rId8"/>
  </p:handoutMasterIdLst>
  <p:sldIdLst>
    <p:sldId id="289" r:id="rId5"/>
    <p:sldId id="293" r:id="rId6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94F"/>
    <a:srgbClr val="339999"/>
    <a:srgbClr val="1D5959"/>
    <a:srgbClr val="24824F"/>
    <a:srgbClr val="82242D"/>
    <a:srgbClr val="000000"/>
    <a:srgbClr val="998485"/>
    <a:srgbClr val="CE4E5A"/>
    <a:srgbClr val="24823A"/>
    <a:srgbClr val="0435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66" d="100"/>
          <a:sy n="66" d="100"/>
        </p:scale>
        <p:origin x="1404" y="14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276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7000B4C-1161-4714-9DC7-771A727C05D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E87117-C668-4602-A3DF-86F3859F1AD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C7573-248A-49A9-8DEF-B12F1D4B9806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A9D049-65D4-4C96-B403-90F756F0C52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D4BB23-B6DB-49EF-B890-642F4E0D68B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F09C3-BF03-49E9-BB93-286D8225E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628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D0FB8-CEB2-4BE0-9F02-49F07C928C1E}" type="datetimeFigureOut">
              <a:rPr lang="en-GB" smtClean="0"/>
              <a:pPr/>
              <a:t>16/12/2021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7C225-BB82-4331-80FB-CF8DB2D9698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146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+ name +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, circle&#10;&#10;Description automatically generated">
            <a:extLst>
              <a:ext uri="{FF2B5EF4-FFF2-40B4-BE49-F238E27FC236}">
                <a16:creationId xmlns:a16="http://schemas.microsoft.com/office/drawing/2014/main" id="{637F2929-F93D-4EC4-B147-8190D60853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534575"/>
            <a:ext cx="2167276" cy="2165921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C7B0349-99C7-4084-8EBD-CB90A59ACCC5}"/>
              </a:ext>
            </a:extLst>
          </p:cNvPr>
          <p:cNvSpPr txBox="1">
            <a:spLocks/>
          </p:cNvSpPr>
          <p:nvPr userDrawn="1"/>
        </p:nvSpPr>
        <p:spPr>
          <a:xfrm>
            <a:off x="4905703" y="1131805"/>
            <a:ext cx="7286297" cy="10359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36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C65C3B7-0381-42A5-9B9E-1E19F2133BB7}"/>
              </a:ext>
            </a:extLst>
          </p:cNvPr>
          <p:cNvCxnSpPr>
            <a:cxnSpLocks/>
          </p:cNvCxnSpPr>
          <p:nvPr userDrawn="1"/>
        </p:nvCxnSpPr>
        <p:spPr>
          <a:xfrm>
            <a:off x="5013434" y="2033752"/>
            <a:ext cx="727578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" name="Text Placeholder 14">
            <a:extLst>
              <a:ext uri="{FF2B5EF4-FFF2-40B4-BE49-F238E27FC236}">
                <a16:creationId xmlns:a16="http://schemas.microsoft.com/office/drawing/2014/main" id="{45A5820D-B038-4474-A955-D411ED305A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13434" y="65991"/>
            <a:ext cx="6597541" cy="1896816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itle 3">
            <a:extLst>
              <a:ext uri="{FF2B5EF4-FFF2-40B4-BE49-F238E27FC236}">
                <a16:creationId xmlns:a16="http://schemas.microsoft.com/office/drawing/2014/main" id="{E01E0A74-5DA6-4A19-BF4B-B6CBEA7040C1}"/>
              </a:ext>
            </a:extLst>
          </p:cNvPr>
          <p:cNvSpPr txBox="1">
            <a:spLocks/>
          </p:cNvSpPr>
          <p:nvPr userDrawn="1"/>
        </p:nvSpPr>
        <p:spPr>
          <a:xfrm>
            <a:off x="3427198" y="3069706"/>
            <a:ext cx="5986022" cy="1404021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dirty="0">
                <a:latin typeface="+mn-lt"/>
              </a:rPr>
              <a:t>Faculty of</a:t>
            </a:r>
            <a:br>
              <a:rPr lang="en-GB" dirty="0"/>
            </a:br>
            <a:r>
              <a:rPr lang="en-GB" b="0" dirty="0"/>
              <a:t>Pharmaceutical Medicine</a:t>
            </a:r>
          </a:p>
        </p:txBody>
      </p:sp>
    </p:spTree>
    <p:extLst>
      <p:ext uri="{BB962C8B-B14F-4D97-AF65-F5344CB8AC3E}">
        <p14:creationId xmlns:p14="http://schemas.microsoft.com/office/powerpoint/2010/main" val="3864317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1EDD905-26D6-41C1-948A-583781EEF5EF}"/>
              </a:ext>
            </a:extLst>
          </p:cNvPr>
          <p:cNvSpPr/>
          <p:nvPr userDrawn="1"/>
        </p:nvSpPr>
        <p:spPr>
          <a:xfrm>
            <a:off x="0" y="0"/>
            <a:ext cx="12192000" cy="1022241"/>
          </a:xfrm>
          <a:prstGeom prst="rect">
            <a:avLst/>
          </a:prstGeom>
          <a:gradFill flip="none" rotWithShape="1">
            <a:gsLst>
              <a:gs pos="0">
                <a:srgbClr val="82242D">
                  <a:shade val="30000"/>
                  <a:satMod val="115000"/>
                </a:srgbClr>
              </a:gs>
              <a:gs pos="50000">
                <a:srgbClr val="82242D">
                  <a:shade val="67500"/>
                  <a:satMod val="115000"/>
                </a:srgbClr>
              </a:gs>
              <a:gs pos="100000">
                <a:srgbClr val="82242D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EC4BAE20-735E-411E-9031-2F11DFF6F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2"/>
            <a:ext cx="10515600" cy="700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b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BC0F638-A0B4-452B-87B5-7D224865187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300655"/>
            <a:ext cx="10515599" cy="487630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269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9F1F2-5167-43A5-9445-3FB5F9D8F393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300655"/>
            <a:ext cx="4563359" cy="487630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C5463B-05EE-4621-BAF2-E9075E4E3D9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790440" y="1300655"/>
            <a:ext cx="4563359" cy="487630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D3A7AFB4-F485-4FD0-8A2D-71561B61D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2"/>
            <a:ext cx="10515600" cy="700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b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1455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6E65CE-95FE-418F-8D81-6B0211D570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78752076-5EF3-4821-9DDA-AE84414D6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2"/>
            <a:ext cx="10515600" cy="700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b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B703C96F-8EAE-4E57-AAA6-EF3DFAFE1162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5180012" y="1300655"/>
            <a:ext cx="6173787" cy="487630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2772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BCE8B8-F843-48A3-9061-31DF9356C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460446"/>
            <a:ext cx="491462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93B4C9-12FC-40A8-AF22-419D81E9A8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2" y="2284358"/>
            <a:ext cx="491462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46BC02-F93E-43E1-A1BD-9FFADF0F11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39174" y="1460446"/>
            <a:ext cx="491462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AFE5CF-ABF9-4A4B-B5A7-DDFE7CF06D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39174" y="2284358"/>
            <a:ext cx="491462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3512F80D-EBAD-49E4-8CB6-FC45115C8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2"/>
            <a:ext cx="10515600" cy="700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b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7432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69CF17D5-766D-4363-A098-A4403B67A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2"/>
            <a:ext cx="10515600" cy="700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b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502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AC1D8E1-6699-4195-A906-3E551EC3B634}"/>
              </a:ext>
            </a:extLst>
          </p:cNvPr>
          <p:cNvSpPr/>
          <p:nvPr userDrawn="1"/>
        </p:nvSpPr>
        <p:spPr>
          <a:xfrm>
            <a:off x="0" y="-1"/>
            <a:ext cx="12192000" cy="6858001"/>
          </a:xfrm>
          <a:prstGeom prst="rect">
            <a:avLst/>
          </a:prstGeom>
          <a:gradFill>
            <a:gsLst>
              <a:gs pos="0">
                <a:schemeClr val="bg2">
                  <a:lumMod val="10000"/>
                </a:schemeClr>
              </a:gs>
              <a:gs pos="100000">
                <a:srgbClr val="0E394F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D70270CA-7E85-4F4D-9B13-A4063B260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78845"/>
            <a:ext cx="10515600" cy="23792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>
              <a:defRPr b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4AD2E7-3337-4644-8235-734AC9296175}"/>
              </a:ext>
            </a:extLst>
          </p:cNvPr>
          <p:cNvCxnSpPr>
            <a:cxnSpLocks/>
          </p:cNvCxnSpPr>
          <p:nvPr userDrawn="1"/>
        </p:nvCxnSpPr>
        <p:spPr>
          <a:xfrm>
            <a:off x="5013434" y="2033752"/>
            <a:ext cx="727578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DDB3A43F-F7E9-4FF8-82F3-A48B4E1E0BD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13434" y="65991"/>
            <a:ext cx="6597541" cy="1896816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9127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EC4BAE20-735E-411E-9031-2F11DFF6F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2"/>
            <a:ext cx="10515600" cy="700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b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BC0F638-A0B4-452B-87B5-7D224865187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300655"/>
            <a:ext cx="10515599" cy="487630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3634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9F1F2-5167-43A5-9445-3FB5F9D8F393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300655"/>
            <a:ext cx="4563359" cy="487630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C5463B-05EE-4621-BAF2-E9075E4E3D9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790440" y="1300655"/>
            <a:ext cx="4563359" cy="487630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D3A7AFB4-F485-4FD0-8A2D-71561B61D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2"/>
            <a:ext cx="10515600" cy="700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b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4116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6E65CE-95FE-418F-8D81-6B0211D570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78752076-5EF3-4821-9DDA-AE84414D6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2"/>
            <a:ext cx="10515600" cy="700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b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B703C96F-8EAE-4E57-AAA6-EF3DFAFE1162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5180012" y="1300655"/>
            <a:ext cx="6173787" cy="487630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11598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BCE8B8-F843-48A3-9061-31DF9356C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460446"/>
            <a:ext cx="491462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93B4C9-12FC-40A8-AF22-419D81E9A8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2" y="2284358"/>
            <a:ext cx="491462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46BC02-F93E-43E1-A1BD-9FFADF0F11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39174" y="1460446"/>
            <a:ext cx="491462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AFE5CF-ABF9-4A4B-B5A7-DDFE7CF06D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39174" y="2284358"/>
            <a:ext cx="491462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3512F80D-EBAD-49E4-8CB6-FC45115C8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2"/>
            <a:ext cx="10515600" cy="700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b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162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lar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5C7B0349-99C7-4084-8EBD-CB90A59ACCC5}"/>
              </a:ext>
            </a:extLst>
          </p:cNvPr>
          <p:cNvSpPr txBox="1">
            <a:spLocks/>
          </p:cNvSpPr>
          <p:nvPr userDrawn="1"/>
        </p:nvSpPr>
        <p:spPr>
          <a:xfrm>
            <a:off x="4905703" y="1131805"/>
            <a:ext cx="7286297" cy="10359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36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C65C3B7-0381-42A5-9B9E-1E19F2133BB7}"/>
              </a:ext>
            </a:extLst>
          </p:cNvPr>
          <p:cNvCxnSpPr>
            <a:cxnSpLocks/>
          </p:cNvCxnSpPr>
          <p:nvPr userDrawn="1"/>
        </p:nvCxnSpPr>
        <p:spPr>
          <a:xfrm>
            <a:off x="0" y="1680562"/>
            <a:ext cx="6096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" name="Text Placeholder 14">
            <a:extLst>
              <a:ext uri="{FF2B5EF4-FFF2-40B4-BE49-F238E27FC236}">
                <a16:creationId xmlns:a16="http://schemas.microsoft.com/office/drawing/2014/main" id="{45A5820D-B038-4474-A955-D411ED305A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7231" y="2167760"/>
            <a:ext cx="10197537" cy="2522482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buNone/>
              <a:defRPr sz="660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2773CE58-EAFB-4589-8A9D-9074ED6B740D}"/>
              </a:ext>
            </a:extLst>
          </p:cNvPr>
          <p:cNvSpPr txBox="1">
            <a:spLocks/>
          </p:cNvSpPr>
          <p:nvPr userDrawn="1"/>
        </p:nvSpPr>
        <p:spPr>
          <a:xfrm>
            <a:off x="8208099" y="5453979"/>
            <a:ext cx="5986022" cy="1404021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dirty="0">
                <a:latin typeface="+mn-lt"/>
              </a:rPr>
              <a:t>Faculty of</a:t>
            </a:r>
            <a:br>
              <a:rPr lang="en-GB" sz="2000" dirty="0"/>
            </a:br>
            <a:r>
              <a:rPr lang="en-GB" sz="2000" b="0" dirty="0"/>
              <a:t>Pharmaceutical Medicine</a:t>
            </a:r>
          </a:p>
        </p:txBody>
      </p:sp>
      <p:pic>
        <p:nvPicPr>
          <p:cNvPr id="9" name="Picture 8" descr="Shape, circle&#10;&#10;Description automatically generated">
            <a:extLst>
              <a:ext uri="{FF2B5EF4-FFF2-40B4-BE49-F238E27FC236}">
                <a16:creationId xmlns:a16="http://schemas.microsoft.com/office/drawing/2014/main" id="{33B3613B-0271-4547-AA24-0C876C1DBB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169" y="5274869"/>
            <a:ext cx="1028165" cy="1027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1529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69CF17D5-766D-4363-A098-A4403B67A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2"/>
            <a:ext cx="10515600" cy="700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b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97689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AC1D8E1-6699-4195-A906-3E551EC3B634}"/>
              </a:ext>
            </a:extLst>
          </p:cNvPr>
          <p:cNvSpPr/>
          <p:nvPr userDrawn="1"/>
        </p:nvSpPr>
        <p:spPr>
          <a:xfrm>
            <a:off x="0" y="-1"/>
            <a:ext cx="12192000" cy="6858001"/>
          </a:xfrm>
          <a:prstGeom prst="rect">
            <a:avLst/>
          </a:prstGeom>
          <a:gradFill>
            <a:gsLst>
              <a:gs pos="0">
                <a:schemeClr val="bg2">
                  <a:lumMod val="10000"/>
                </a:schemeClr>
              </a:gs>
              <a:gs pos="100000">
                <a:srgbClr val="1D595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35710BB-A436-4BC3-9A6C-A25961DDF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78845"/>
            <a:ext cx="10515600" cy="23792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>
              <a:defRPr b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48C4AB6-0306-4C55-BDA0-B78074F33E9C}"/>
              </a:ext>
            </a:extLst>
          </p:cNvPr>
          <p:cNvCxnSpPr>
            <a:cxnSpLocks/>
          </p:cNvCxnSpPr>
          <p:nvPr userDrawn="1"/>
        </p:nvCxnSpPr>
        <p:spPr>
          <a:xfrm>
            <a:off x="5013434" y="2033752"/>
            <a:ext cx="727578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6D0F62A9-9397-411C-9FCB-A1F7FFB640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13434" y="65991"/>
            <a:ext cx="6597541" cy="1896816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32512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EC4BAE20-735E-411E-9031-2F11DFF6F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2"/>
            <a:ext cx="10515600" cy="700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b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BC0F638-A0B4-452B-87B5-7D224865187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300655"/>
            <a:ext cx="10515599" cy="487630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71395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9F1F2-5167-43A5-9445-3FB5F9D8F393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300655"/>
            <a:ext cx="4563359" cy="487630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C5463B-05EE-4621-BAF2-E9075E4E3D9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790440" y="1300655"/>
            <a:ext cx="4563359" cy="487630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D3A7AFB4-F485-4FD0-8A2D-71561B61D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2"/>
            <a:ext cx="10515600" cy="700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b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91310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6E65CE-95FE-418F-8D81-6B0211D570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78752076-5EF3-4821-9DDA-AE84414D6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2"/>
            <a:ext cx="10515600" cy="700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b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B703C96F-8EAE-4E57-AAA6-EF3DFAFE1162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5180012" y="1300655"/>
            <a:ext cx="6173787" cy="487630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93595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BCE8B8-F843-48A3-9061-31DF9356C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460446"/>
            <a:ext cx="491462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93B4C9-12FC-40A8-AF22-419D81E9A8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2" y="2284358"/>
            <a:ext cx="491462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46BC02-F93E-43E1-A1BD-9FFADF0F11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39174" y="1460446"/>
            <a:ext cx="491462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AFE5CF-ABF9-4A4B-B5A7-DDFE7CF06D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39174" y="2284358"/>
            <a:ext cx="491462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3512F80D-EBAD-49E4-8CB6-FC45115C8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2"/>
            <a:ext cx="10515600" cy="700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b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031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69CF17D5-766D-4363-A098-A4403B67A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2"/>
            <a:ext cx="10515600" cy="700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b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0266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+ n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7BEBC2D7-E536-4AEB-A6D1-7B20E8C1EF15}"/>
              </a:ext>
            </a:extLst>
          </p:cNvPr>
          <p:cNvSpPr txBox="1">
            <a:spLocks/>
          </p:cNvSpPr>
          <p:nvPr userDrawn="1"/>
        </p:nvSpPr>
        <p:spPr>
          <a:xfrm>
            <a:off x="4784657" y="2840110"/>
            <a:ext cx="5986022" cy="1404021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dirty="0">
                <a:latin typeface="+mn-lt"/>
              </a:rPr>
              <a:t>Faculty of</a:t>
            </a:r>
            <a:br>
              <a:rPr lang="en-GB" dirty="0"/>
            </a:br>
            <a:r>
              <a:rPr lang="en-GB" b="0" dirty="0"/>
              <a:t>Pharmaceutical Medicine</a:t>
            </a:r>
          </a:p>
        </p:txBody>
      </p:sp>
      <p:pic>
        <p:nvPicPr>
          <p:cNvPr id="8" name="Picture 7" descr="Shape, circle&#10;&#10;Description automatically generated">
            <a:extLst>
              <a:ext uri="{FF2B5EF4-FFF2-40B4-BE49-F238E27FC236}">
                <a16:creationId xmlns:a16="http://schemas.microsoft.com/office/drawing/2014/main" id="{9987A9D6-E28D-451E-A241-8A8A4EFF8D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538" y="2073896"/>
            <a:ext cx="2949998" cy="2948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12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me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>
            <a:extLst>
              <a:ext uri="{FF2B5EF4-FFF2-40B4-BE49-F238E27FC236}">
                <a16:creationId xmlns:a16="http://schemas.microsoft.com/office/drawing/2014/main" id="{73326ADF-B777-47E4-94C6-4C84E8E38D25}"/>
              </a:ext>
            </a:extLst>
          </p:cNvPr>
          <p:cNvSpPr txBox="1">
            <a:spLocks/>
          </p:cNvSpPr>
          <p:nvPr userDrawn="1"/>
        </p:nvSpPr>
        <p:spPr>
          <a:xfrm>
            <a:off x="4784657" y="2840110"/>
            <a:ext cx="5986022" cy="1404021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dirty="0">
                <a:latin typeface="+mn-lt"/>
              </a:rPr>
              <a:t>Faculty of</a:t>
            </a:r>
            <a:br>
              <a:rPr lang="en-GB" dirty="0"/>
            </a:br>
            <a:r>
              <a:rPr lang="en-GB" b="0" dirty="0"/>
              <a:t>Pharmaceutical Medicine</a:t>
            </a:r>
          </a:p>
        </p:txBody>
      </p:sp>
    </p:spTree>
    <p:extLst>
      <p:ext uri="{BB962C8B-B14F-4D97-AF65-F5344CB8AC3E}">
        <p14:creationId xmlns:p14="http://schemas.microsoft.com/office/powerpoint/2010/main" val="3750119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me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>
            <a:extLst>
              <a:ext uri="{FF2B5EF4-FFF2-40B4-BE49-F238E27FC236}">
                <a16:creationId xmlns:a16="http://schemas.microsoft.com/office/drawing/2014/main" id="{7E1406AA-205C-4DF2-A507-8FDA18227251}"/>
              </a:ext>
            </a:extLst>
          </p:cNvPr>
          <p:cNvSpPr txBox="1">
            <a:spLocks/>
          </p:cNvSpPr>
          <p:nvPr userDrawn="1"/>
        </p:nvSpPr>
        <p:spPr>
          <a:xfrm>
            <a:off x="674571" y="2726989"/>
            <a:ext cx="5986022" cy="1404021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dirty="0">
                <a:latin typeface="+mn-lt"/>
              </a:rPr>
              <a:t>Faculty of</a:t>
            </a:r>
            <a:br>
              <a:rPr lang="en-GB" dirty="0"/>
            </a:br>
            <a:r>
              <a:rPr lang="en-GB" b="0" dirty="0"/>
              <a:t>Pharmaceutical Medicine</a:t>
            </a:r>
          </a:p>
        </p:txBody>
      </p:sp>
    </p:spTree>
    <p:extLst>
      <p:ext uri="{BB962C8B-B14F-4D97-AF65-F5344CB8AC3E}">
        <p14:creationId xmlns:p14="http://schemas.microsoft.com/office/powerpoint/2010/main" val="4237867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, circle&#10;&#10;Description automatically generated">
            <a:extLst>
              <a:ext uri="{FF2B5EF4-FFF2-40B4-BE49-F238E27FC236}">
                <a16:creationId xmlns:a16="http://schemas.microsoft.com/office/drawing/2014/main" id="{E52D5F09-1756-4AE4-B1A5-3EDBC594B4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296" y="1342601"/>
            <a:ext cx="4175408" cy="4172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716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>
            <a:extLst>
              <a:ext uri="{FF2B5EF4-FFF2-40B4-BE49-F238E27FC236}">
                <a16:creationId xmlns:a16="http://schemas.microsoft.com/office/drawing/2014/main" id="{F34F789C-A552-40FB-939F-0AD83746EC78}"/>
              </a:ext>
            </a:extLst>
          </p:cNvPr>
          <p:cNvSpPr txBox="1">
            <a:spLocks/>
          </p:cNvSpPr>
          <p:nvPr userDrawn="1"/>
        </p:nvSpPr>
        <p:spPr>
          <a:xfrm>
            <a:off x="8208099" y="5453979"/>
            <a:ext cx="5986022" cy="1404021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dirty="0">
                <a:latin typeface="+mn-lt"/>
              </a:rPr>
              <a:t>Faculty of</a:t>
            </a:r>
            <a:br>
              <a:rPr lang="en-GB" sz="2000" dirty="0"/>
            </a:br>
            <a:r>
              <a:rPr lang="en-GB" sz="2000" b="0" dirty="0"/>
              <a:t>Pharmaceutical Medicine</a:t>
            </a:r>
          </a:p>
        </p:txBody>
      </p:sp>
      <p:pic>
        <p:nvPicPr>
          <p:cNvPr id="11" name="Picture 10" descr="Shape, circle&#10;&#10;Description automatically generated">
            <a:extLst>
              <a:ext uri="{FF2B5EF4-FFF2-40B4-BE49-F238E27FC236}">
                <a16:creationId xmlns:a16="http://schemas.microsoft.com/office/drawing/2014/main" id="{921310FF-E470-43E2-B56A-1FDEE6199C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169" y="5274869"/>
            <a:ext cx="1028165" cy="102752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F59C54-4DB4-4B5F-99BC-02D4186292A7}"/>
              </a:ext>
            </a:extLst>
          </p:cNvPr>
          <p:cNvSpPr txBox="1"/>
          <p:nvPr userDrawn="1"/>
        </p:nvSpPr>
        <p:spPr>
          <a:xfrm>
            <a:off x="1745530" y="2130458"/>
            <a:ext cx="526958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b="0" i="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Our vision</a:t>
            </a:r>
          </a:p>
          <a:p>
            <a:pPr algn="l"/>
            <a:r>
              <a:rPr lang="en-GB" sz="3600" b="0" i="1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A world where effective medicines meet the needs of patients.</a:t>
            </a:r>
            <a:endParaRPr lang="en-GB" sz="3600" b="0" i="0" dirty="0">
              <a:solidFill>
                <a:srgbClr val="FFFFFF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71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u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Shape, circle&#10;&#10;Description automatically generated">
            <a:extLst>
              <a:ext uri="{FF2B5EF4-FFF2-40B4-BE49-F238E27FC236}">
                <a16:creationId xmlns:a16="http://schemas.microsoft.com/office/drawing/2014/main" id="{921310FF-E470-43E2-B56A-1FDEE6199C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3281" y="437863"/>
            <a:ext cx="5986022" cy="598227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F59C54-4DB4-4B5F-99BC-02D4186292A7}"/>
              </a:ext>
            </a:extLst>
          </p:cNvPr>
          <p:cNvSpPr txBox="1"/>
          <p:nvPr userDrawn="1"/>
        </p:nvSpPr>
        <p:spPr>
          <a:xfrm>
            <a:off x="2231677" y="935704"/>
            <a:ext cx="5269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b="0" i="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Our values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F91EC82-19ED-4929-9D8B-258940C1359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84885754"/>
              </p:ext>
            </p:extLst>
          </p:nvPr>
        </p:nvGraphicFramePr>
        <p:xfrm>
          <a:off x="2231677" y="1972559"/>
          <a:ext cx="7581626" cy="33836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2086">
                  <a:extLst>
                    <a:ext uri="{9D8B030D-6E8A-4147-A177-3AD203B41FA5}">
                      <a16:colId xmlns:a16="http://schemas.microsoft.com/office/drawing/2014/main" val="4210550175"/>
                    </a:ext>
                  </a:extLst>
                </a:gridCol>
                <a:gridCol w="5549540">
                  <a:extLst>
                    <a:ext uri="{9D8B030D-6E8A-4147-A177-3AD203B41FA5}">
                      <a16:colId xmlns:a16="http://schemas.microsoft.com/office/drawing/2014/main" val="3131311523"/>
                    </a:ext>
                  </a:extLst>
                </a:gridCol>
              </a:tblGrid>
              <a:tr h="477881">
                <a:tc>
                  <a:txBody>
                    <a:bodyPr/>
                    <a:lstStyle/>
                    <a:p>
                      <a:pPr algn="l"/>
                      <a:r>
                        <a:rPr lang="en-GB" sz="2300" b="1" dirty="0">
                          <a:solidFill>
                            <a:schemeClr val="bg1"/>
                          </a:solidFill>
                          <a:effectLst/>
                        </a:rPr>
                        <a:t>We are:</a:t>
                      </a:r>
                    </a:p>
                  </a:txBody>
                  <a:tcPr marL="119470" marR="119470" marT="59735" marB="59735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300" b="1" dirty="0">
                          <a:solidFill>
                            <a:schemeClr val="bg1"/>
                          </a:solidFill>
                          <a:effectLst/>
                        </a:rPr>
                        <a:t>This means:</a:t>
                      </a:r>
                    </a:p>
                  </a:txBody>
                  <a:tcPr marL="119470" marR="119470" marT="59735" marB="5973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6992530"/>
                  </a:ext>
                </a:extLst>
              </a:tr>
              <a:tr h="483174">
                <a:tc>
                  <a:txBody>
                    <a:bodyPr/>
                    <a:lstStyle/>
                    <a:p>
                      <a:pPr algn="l"/>
                      <a:r>
                        <a:rPr lang="en-GB" sz="2300" b="1" dirty="0">
                          <a:solidFill>
                            <a:schemeClr val="bg1"/>
                          </a:solidFill>
                          <a:effectLst/>
                        </a:rPr>
                        <a:t>Professional</a:t>
                      </a:r>
                    </a:p>
                  </a:txBody>
                  <a:tcPr marL="119470" marR="119470" marT="59735" marB="59735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300" dirty="0">
                          <a:solidFill>
                            <a:schemeClr val="bg1"/>
                          </a:solidFill>
                          <a:effectLst/>
                        </a:rPr>
                        <a:t>Being accountable for our work and actions</a:t>
                      </a:r>
                    </a:p>
                  </a:txBody>
                  <a:tcPr marL="119470" marR="119470" marT="59735" marB="5973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45473221"/>
                  </a:ext>
                </a:extLst>
              </a:tr>
              <a:tr h="484518">
                <a:tc>
                  <a:txBody>
                    <a:bodyPr/>
                    <a:lstStyle/>
                    <a:p>
                      <a:pPr algn="l"/>
                      <a:r>
                        <a:rPr lang="en-GB" sz="2300" b="1" dirty="0">
                          <a:solidFill>
                            <a:schemeClr val="bg1"/>
                          </a:solidFill>
                          <a:effectLst/>
                        </a:rPr>
                        <a:t>Innovative</a:t>
                      </a:r>
                    </a:p>
                  </a:txBody>
                  <a:tcPr marL="119470" marR="119470" marT="59735" marB="59735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300" dirty="0">
                          <a:solidFill>
                            <a:schemeClr val="bg1"/>
                          </a:solidFill>
                          <a:effectLst/>
                        </a:rPr>
                        <a:t>Seeking solutions proactively</a:t>
                      </a:r>
                    </a:p>
                  </a:txBody>
                  <a:tcPr marL="119470" marR="119470" marT="59735" marB="5973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90102275"/>
                  </a:ext>
                </a:extLst>
              </a:tr>
              <a:tr h="484518">
                <a:tc>
                  <a:txBody>
                    <a:bodyPr/>
                    <a:lstStyle/>
                    <a:p>
                      <a:pPr algn="l"/>
                      <a:r>
                        <a:rPr lang="en-GB" sz="2300" b="1" dirty="0">
                          <a:solidFill>
                            <a:schemeClr val="bg1"/>
                          </a:solidFill>
                          <a:effectLst/>
                        </a:rPr>
                        <a:t>Caring</a:t>
                      </a:r>
                    </a:p>
                  </a:txBody>
                  <a:tcPr marL="119470" marR="119470" marT="59735" marB="59735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300">
                          <a:solidFill>
                            <a:schemeClr val="bg1"/>
                          </a:solidFill>
                          <a:effectLst/>
                        </a:rPr>
                        <a:t>Treating everyone with dignity</a:t>
                      </a:r>
                    </a:p>
                  </a:txBody>
                  <a:tcPr marL="119470" marR="119470" marT="59735" marB="5973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46967650"/>
                  </a:ext>
                </a:extLst>
              </a:tr>
              <a:tr h="484518">
                <a:tc>
                  <a:txBody>
                    <a:bodyPr/>
                    <a:lstStyle/>
                    <a:p>
                      <a:pPr algn="l"/>
                      <a:r>
                        <a:rPr lang="en-GB" sz="2300" b="1" dirty="0">
                          <a:solidFill>
                            <a:schemeClr val="bg1"/>
                          </a:solidFill>
                          <a:effectLst/>
                        </a:rPr>
                        <a:t>Collaborative</a:t>
                      </a:r>
                    </a:p>
                  </a:txBody>
                  <a:tcPr marL="119470" marR="119470" marT="59735" marB="59735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300" dirty="0">
                          <a:solidFill>
                            <a:schemeClr val="bg1"/>
                          </a:solidFill>
                          <a:effectLst/>
                        </a:rPr>
                        <a:t>Working positively with others</a:t>
                      </a:r>
                    </a:p>
                  </a:txBody>
                  <a:tcPr marL="119470" marR="119470" marT="59735" marB="5973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71731421"/>
                  </a:ext>
                </a:extLst>
              </a:tr>
              <a:tr h="484518">
                <a:tc>
                  <a:txBody>
                    <a:bodyPr/>
                    <a:lstStyle/>
                    <a:p>
                      <a:pPr algn="l"/>
                      <a:r>
                        <a:rPr lang="en-GB" sz="2300" b="1" dirty="0">
                          <a:solidFill>
                            <a:schemeClr val="bg1"/>
                          </a:solidFill>
                          <a:effectLst/>
                        </a:rPr>
                        <a:t>Credible</a:t>
                      </a:r>
                    </a:p>
                  </a:txBody>
                  <a:tcPr marL="119470" marR="119470" marT="59735" marB="59735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300" dirty="0">
                          <a:solidFill>
                            <a:schemeClr val="bg1"/>
                          </a:solidFill>
                          <a:effectLst/>
                        </a:rPr>
                        <a:t>Being honest and ethical in our work</a:t>
                      </a:r>
                    </a:p>
                  </a:txBody>
                  <a:tcPr marL="119470" marR="119470" marT="59735" marB="5973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88975555"/>
                  </a:ext>
                </a:extLst>
              </a:tr>
              <a:tr h="484518">
                <a:tc>
                  <a:txBody>
                    <a:bodyPr/>
                    <a:lstStyle/>
                    <a:p>
                      <a:pPr algn="l"/>
                      <a:r>
                        <a:rPr lang="en-GB" sz="2300" b="1" dirty="0">
                          <a:solidFill>
                            <a:schemeClr val="bg1"/>
                          </a:solidFill>
                          <a:effectLst/>
                        </a:rPr>
                        <a:t>Learned</a:t>
                      </a:r>
                    </a:p>
                  </a:txBody>
                  <a:tcPr marL="119470" marR="119470" marT="59735" marB="59735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300" dirty="0">
                          <a:solidFill>
                            <a:schemeClr val="bg1"/>
                          </a:solidFill>
                          <a:effectLst/>
                        </a:rPr>
                        <a:t>Investing in developing knowledge and skills</a:t>
                      </a:r>
                    </a:p>
                  </a:txBody>
                  <a:tcPr marL="119470" marR="119470" marT="59735" marB="5973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12817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108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AC1D8E1-6699-4195-A906-3E551EC3B634}"/>
              </a:ext>
            </a:extLst>
          </p:cNvPr>
          <p:cNvSpPr/>
          <p:nvPr userDrawn="1"/>
        </p:nvSpPr>
        <p:spPr>
          <a:xfrm>
            <a:off x="0" y="-1"/>
            <a:ext cx="12192000" cy="6858001"/>
          </a:xfrm>
          <a:prstGeom prst="rect">
            <a:avLst/>
          </a:prstGeom>
          <a:gradFill flip="none" rotWithShape="1">
            <a:gsLst>
              <a:gs pos="0">
                <a:srgbClr val="82242D">
                  <a:shade val="30000"/>
                  <a:satMod val="115000"/>
                </a:srgbClr>
              </a:gs>
              <a:gs pos="50000">
                <a:srgbClr val="82242D">
                  <a:shade val="67500"/>
                  <a:satMod val="115000"/>
                </a:srgbClr>
              </a:gs>
              <a:gs pos="100000">
                <a:srgbClr val="82242D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90B638C2-895A-4223-84A0-1DF555F90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78845"/>
            <a:ext cx="10515600" cy="23792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>
              <a:defRPr b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1D5003F-3714-429F-A811-59F5F482AD9E}"/>
              </a:ext>
            </a:extLst>
          </p:cNvPr>
          <p:cNvSpPr txBox="1">
            <a:spLocks/>
          </p:cNvSpPr>
          <p:nvPr userDrawn="1"/>
        </p:nvSpPr>
        <p:spPr>
          <a:xfrm>
            <a:off x="4905703" y="1131805"/>
            <a:ext cx="7286297" cy="10359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36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9EA43B8-F16D-4487-A0DC-A1E8006F8467}"/>
              </a:ext>
            </a:extLst>
          </p:cNvPr>
          <p:cNvCxnSpPr>
            <a:cxnSpLocks/>
          </p:cNvCxnSpPr>
          <p:nvPr userDrawn="1"/>
        </p:nvCxnSpPr>
        <p:spPr>
          <a:xfrm>
            <a:off x="5013434" y="2033752"/>
            <a:ext cx="727578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7E0E36FC-64B1-4CEE-9370-735B3E7180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13434" y="65991"/>
            <a:ext cx="6597541" cy="1896816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003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11F551-EB61-4A20-81B1-CCF028F19015}"/>
              </a:ext>
            </a:extLst>
          </p:cNvPr>
          <p:cNvSpPr txBox="1"/>
          <p:nvPr userDrawn="1"/>
        </p:nvSpPr>
        <p:spPr>
          <a:xfrm>
            <a:off x="10208173" y="6306208"/>
            <a:ext cx="2790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998485"/>
                </a:solidFill>
              </a:rPr>
              <a:t>Faculty of</a:t>
            </a:r>
            <a:br>
              <a:rPr lang="en-GB" sz="1200" dirty="0">
                <a:solidFill>
                  <a:srgbClr val="998485"/>
                </a:solidFill>
              </a:rPr>
            </a:br>
            <a:r>
              <a:rPr lang="en-GB" sz="1200" dirty="0">
                <a:solidFill>
                  <a:srgbClr val="998485"/>
                </a:solidFill>
                <a:latin typeface="+mj-lt"/>
              </a:rPr>
              <a:t>Pharmaceutical Medicine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3A0B2D0-8D0B-4B16-88A5-477A379D539B}"/>
              </a:ext>
            </a:extLst>
          </p:cNvPr>
          <p:cNvSpPr/>
          <p:nvPr userDrawn="1"/>
        </p:nvSpPr>
        <p:spPr>
          <a:xfrm>
            <a:off x="0" y="-1"/>
            <a:ext cx="12192000" cy="6858001"/>
          </a:xfrm>
          <a:prstGeom prst="rect">
            <a:avLst/>
          </a:prstGeom>
          <a:gradFill flip="none" rotWithShape="1">
            <a:gsLst>
              <a:gs pos="0">
                <a:srgbClr val="82242D">
                  <a:shade val="30000"/>
                  <a:satMod val="115000"/>
                </a:srgbClr>
              </a:gs>
              <a:gs pos="50000">
                <a:srgbClr val="82242D">
                  <a:shade val="67500"/>
                  <a:satMod val="115000"/>
                </a:srgbClr>
              </a:gs>
              <a:gs pos="100000">
                <a:srgbClr val="82242D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777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3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2" r:id="rId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11F551-EB61-4A20-81B1-CCF028F19015}"/>
              </a:ext>
            </a:extLst>
          </p:cNvPr>
          <p:cNvSpPr txBox="1"/>
          <p:nvPr userDrawn="1"/>
        </p:nvSpPr>
        <p:spPr>
          <a:xfrm>
            <a:off x="10208173" y="6306208"/>
            <a:ext cx="2790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998485"/>
                </a:solidFill>
              </a:rPr>
              <a:t>Faculty of</a:t>
            </a:r>
            <a:br>
              <a:rPr lang="en-GB" sz="1200" dirty="0">
                <a:solidFill>
                  <a:srgbClr val="998485"/>
                </a:solidFill>
              </a:rPr>
            </a:br>
            <a:r>
              <a:rPr lang="en-GB" sz="1200" dirty="0">
                <a:solidFill>
                  <a:srgbClr val="998485"/>
                </a:solidFill>
                <a:latin typeface="+mj-lt"/>
              </a:rPr>
              <a:t>Pharmaceutical Medicine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8373DF-049A-4D1D-A550-4EF2BC64570A}"/>
              </a:ext>
            </a:extLst>
          </p:cNvPr>
          <p:cNvSpPr/>
          <p:nvPr userDrawn="1"/>
        </p:nvSpPr>
        <p:spPr>
          <a:xfrm>
            <a:off x="0" y="0"/>
            <a:ext cx="12192000" cy="1022241"/>
          </a:xfrm>
          <a:prstGeom prst="rect">
            <a:avLst/>
          </a:prstGeom>
          <a:gradFill flip="none" rotWithShape="1">
            <a:gsLst>
              <a:gs pos="0">
                <a:srgbClr val="82242D">
                  <a:shade val="30000"/>
                  <a:satMod val="115000"/>
                </a:srgbClr>
              </a:gs>
              <a:gs pos="50000">
                <a:srgbClr val="82242D">
                  <a:shade val="67500"/>
                  <a:satMod val="115000"/>
                </a:srgbClr>
              </a:gs>
              <a:gs pos="100000">
                <a:srgbClr val="82242D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410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2" r:id="rId2"/>
    <p:sldLayoutId id="2147483664" r:id="rId3"/>
    <p:sldLayoutId id="2147483668" r:id="rId4"/>
    <p:sldLayoutId id="2147483687" r:id="rId5"/>
    <p:sldLayoutId id="2147483667" r:id="rId6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11F551-EB61-4A20-81B1-CCF028F19015}"/>
              </a:ext>
            </a:extLst>
          </p:cNvPr>
          <p:cNvSpPr txBox="1"/>
          <p:nvPr userDrawn="1"/>
        </p:nvSpPr>
        <p:spPr>
          <a:xfrm>
            <a:off x="10208173" y="6306208"/>
            <a:ext cx="2790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998485"/>
                </a:solidFill>
              </a:rPr>
              <a:t>Faculty of</a:t>
            </a:r>
            <a:br>
              <a:rPr lang="en-GB" sz="1200" dirty="0">
                <a:solidFill>
                  <a:srgbClr val="998485"/>
                </a:solidFill>
              </a:rPr>
            </a:br>
            <a:r>
              <a:rPr lang="en-GB" sz="1200" dirty="0">
                <a:solidFill>
                  <a:srgbClr val="998485"/>
                </a:solidFill>
                <a:latin typeface="+mj-lt"/>
              </a:rPr>
              <a:t>Pharmaceutical Medicine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9D3347-083F-40E4-9E4C-ED3A3391BF6A}"/>
              </a:ext>
            </a:extLst>
          </p:cNvPr>
          <p:cNvSpPr/>
          <p:nvPr userDrawn="1"/>
        </p:nvSpPr>
        <p:spPr>
          <a:xfrm>
            <a:off x="0" y="0"/>
            <a:ext cx="12192000" cy="1022241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10000"/>
                </a:schemeClr>
              </a:gs>
              <a:gs pos="100000">
                <a:srgbClr val="0E394F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647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1" r:id="rId2"/>
    <p:sldLayoutId id="2147483692" r:id="rId3"/>
    <p:sldLayoutId id="2147483693" r:id="rId4"/>
    <p:sldLayoutId id="2147483694" r:id="rId5"/>
    <p:sldLayoutId id="2147483695" r:id="rId6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11F551-EB61-4A20-81B1-CCF028F19015}"/>
              </a:ext>
            </a:extLst>
          </p:cNvPr>
          <p:cNvSpPr txBox="1"/>
          <p:nvPr userDrawn="1"/>
        </p:nvSpPr>
        <p:spPr>
          <a:xfrm>
            <a:off x="10208173" y="6306208"/>
            <a:ext cx="2790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998485"/>
                </a:solidFill>
              </a:rPr>
              <a:t>Faculty of</a:t>
            </a:r>
            <a:br>
              <a:rPr lang="en-GB" sz="1200" dirty="0">
                <a:solidFill>
                  <a:srgbClr val="998485"/>
                </a:solidFill>
              </a:rPr>
            </a:br>
            <a:r>
              <a:rPr lang="en-GB" sz="1200" dirty="0">
                <a:solidFill>
                  <a:srgbClr val="998485"/>
                </a:solidFill>
                <a:latin typeface="+mj-lt"/>
              </a:rPr>
              <a:t>Pharmaceutical Medicine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463591E-7285-4C99-832E-A7BCFC182D6C}"/>
              </a:ext>
            </a:extLst>
          </p:cNvPr>
          <p:cNvSpPr/>
          <p:nvPr userDrawn="1"/>
        </p:nvSpPr>
        <p:spPr>
          <a:xfrm>
            <a:off x="0" y="0"/>
            <a:ext cx="12192000" cy="1022241"/>
          </a:xfrm>
          <a:prstGeom prst="rect">
            <a:avLst/>
          </a:prstGeom>
          <a:gradFill>
            <a:gsLst>
              <a:gs pos="0">
                <a:schemeClr val="bg2">
                  <a:lumMod val="10000"/>
                </a:schemeClr>
              </a:gs>
              <a:gs pos="100000">
                <a:srgbClr val="1D5959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426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700" r:id="rId2"/>
    <p:sldLayoutId id="2147483701" r:id="rId3"/>
    <p:sldLayoutId id="2147483702" r:id="rId4"/>
    <p:sldLayoutId id="2147483703" r:id="rId5"/>
    <p:sldLayoutId id="2147483704" r:id="rId6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pm.org.uk/policy-and-publications/fpm-brand-guidelines/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224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BC9CBDA-3F8B-4A4C-87EB-6B8C9479D16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Slide template (2021/2022)</a:t>
            </a:r>
          </a:p>
        </p:txBody>
      </p:sp>
    </p:spTree>
    <p:extLst>
      <p:ext uri="{BB962C8B-B14F-4D97-AF65-F5344CB8AC3E}">
        <p14:creationId xmlns:p14="http://schemas.microsoft.com/office/powerpoint/2010/main" val="821595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270ED-1B2C-4EF3-ABF3-C58EB8613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use these templates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8B67A-A53D-44D6-97D4-2260DE80504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Use ‘layout’ to select slide templates.</a:t>
            </a:r>
          </a:p>
          <a:p>
            <a:r>
              <a:rPr lang="en-GB" dirty="0"/>
              <a:t>There are red, blue and turquoise colour schemes</a:t>
            </a:r>
          </a:p>
          <a:p>
            <a:r>
              <a:rPr lang="en-GB" dirty="0"/>
              <a:t>There is an additional collection of statement slides in red only</a:t>
            </a:r>
          </a:p>
          <a:p>
            <a:r>
              <a:rPr lang="en-GB" dirty="0"/>
              <a:t>Please remember to delete these first two slides in your final presentation</a:t>
            </a:r>
          </a:p>
          <a:p>
            <a:r>
              <a:rPr lang="en-GB" dirty="0"/>
              <a:t>For further style guidance see </a:t>
            </a:r>
            <a:r>
              <a:rPr lang="en-GB" dirty="0">
                <a:hlinkClick r:id="rId2"/>
              </a:rPr>
              <a:t>https://www.fpm.org.uk/policy-and-publications/fpm-brand-guidelines/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7818232"/>
      </p:ext>
    </p:extLst>
  </p:cSld>
  <p:clrMapOvr>
    <a:masterClrMapping/>
  </p:clrMapOvr>
</p:sld>
</file>

<file path=ppt/theme/theme1.xml><?xml version="1.0" encoding="utf-8"?>
<a:theme xmlns:a="http://schemas.openxmlformats.org/drawingml/2006/main" name="1_Red templates">
  <a:themeElements>
    <a:clrScheme name="Custom 1">
      <a:dk1>
        <a:srgbClr val="0E2F4F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ed templates">
  <a:themeElements>
    <a:clrScheme name="Custom 1">
      <a:dk1>
        <a:srgbClr val="0E2F4F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lue templates">
  <a:themeElements>
    <a:clrScheme name="Custom 1">
      <a:dk1>
        <a:srgbClr val="0E2F4F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Green templates">
  <a:themeElements>
    <a:clrScheme name="Custom 1">
      <a:dk1>
        <a:srgbClr val="0E2F4F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5098</TotalTime>
  <Words>70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</vt:lpstr>
      <vt:lpstr>Calibri Light</vt:lpstr>
      <vt:lpstr>1_Red templates</vt:lpstr>
      <vt:lpstr>Red templates</vt:lpstr>
      <vt:lpstr>Blue templates</vt:lpstr>
      <vt:lpstr>Green templates</vt:lpstr>
      <vt:lpstr>PowerPoint Presentation</vt:lpstr>
      <vt:lpstr>How to use these templates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Faculty Style Guidelines</dc:title>
  <dc:creator>Will Strange</dc:creator>
  <cp:lastModifiedBy>Will Strange</cp:lastModifiedBy>
  <cp:revision>127</cp:revision>
  <cp:lastPrinted>2019-07-24T08:50:28Z</cp:lastPrinted>
  <dcterms:created xsi:type="dcterms:W3CDTF">2018-03-01T16:05:24Z</dcterms:created>
  <dcterms:modified xsi:type="dcterms:W3CDTF">2021-12-16T15:41:18Z</dcterms:modified>
</cp:coreProperties>
</file>