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2" r:id="rId1"/>
  </p:sldMasterIdLst>
  <p:notesMasterIdLst>
    <p:notesMasterId r:id="rId15"/>
  </p:notesMasterIdLst>
  <p:handoutMasterIdLst>
    <p:handoutMasterId r:id="rId16"/>
  </p:handoutMasterIdLst>
  <p:sldIdLst>
    <p:sldId id="631" r:id="rId2"/>
    <p:sldId id="412" r:id="rId3"/>
    <p:sldId id="641" r:id="rId4"/>
    <p:sldId id="649" r:id="rId5"/>
    <p:sldId id="651" r:id="rId6"/>
    <p:sldId id="655" r:id="rId7"/>
    <p:sldId id="590" r:id="rId8"/>
    <p:sldId id="594" r:id="rId9"/>
    <p:sldId id="625" r:id="rId10"/>
    <p:sldId id="653" r:id="rId11"/>
    <p:sldId id="337" r:id="rId12"/>
    <p:sldId id="687" r:id="rId13"/>
    <p:sldId id="68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th Dixon" initials="RD" lastIdx="1" clrIdx="0">
    <p:extLst>
      <p:ext uri="{19B8F6BF-5375-455C-9EA6-DF929625EA0E}">
        <p15:presenceInfo xmlns:p15="http://schemas.microsoft.com/office/powerpoint/2012/main" userId="S::Ruth_Dixon@eisai.net::df6a0cc2-e745-432b-84ec-fcb00a8d44a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1E"/>
    <a:srgbClr val="FF0066"/>
    <a:srgbClr val="FFFF0A"/>
    <a:srgbClr val="FFFF66"/>
    <a:srgbClr val="FFFF00"/>
    <a:srgbClr val="FF9933"/>
    <a:srgbClr val="FFCC66"/>
    <a:srgbClr val="B7FFDB"/>
    <a:srgbClr val="99FF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341" autoAdjust="0"/>
    <p:restoredTop sz="86159" autoAdjust="0"/>
  </p:normalViewPr>
  <p:slideViewPr>
    <p:cSldViewPr>
      <p:cViewPr varScale="1">
        <p:scale>
          <a:sx n="63" d="100"/>
          <a:sy n="63" d="100"/>
        </p:scale>
        <p:origin x="66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1EC080-2987-4EFA-A86B-151B760A4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22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6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6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F1895C-3D56-4673-B54F-522933B4A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9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F1895C-3D56-4673-B54F-522933B4A0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41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F1895C-3D56-4673-B54F-522933B4A0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8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 txBox="1">
            <a:spLocks noGrp="1" noChangeArrowheads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799BE0-F85E-4303-8B5C-BCF611EC4D1F}" type="slidenum">
              <a:rPr lang="en-GB" sz="1200"/>
              <a:pPr algn="r"/>
              <a:t>5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64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31"/>
          <p:cNvSpPr txBox="1">
            <a:spLocks noGrp="1" noChangeArrowheads="1"/>
          </p:cNvSpPr>
          <p:nvPr/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799BE0-F85E-4303-8B5C-BCF611EC4D1F}" type="slidenum">
              <a:rPr lang="en-GB" sz="1200">
                <a:solidFill>
                  <a:prstClr val="black"/>
                </a:solidFill>
              </a:rPr>
              <a:pPr algn="r"/>
              <a:t>7</a:t>
            </a:fld>
            <a:endParaRPr lang="en-GB" sz="1200">
              <a:solidFill>
                <a:prstClr val="black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03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F1895C-3D56-4673-B54F-522933B4A0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7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F1895C-3D56-4673-B54F-522933B4A0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3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79D5-7F71-46D6-9FA2-3D026A7E9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30738-8514-4D6A-BA1B-1B0C55F17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A2BA-846D-43EF-A3CD-3F5FFE22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0236-30F2-4C97-A93C-EC773CF0D1DD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6EF3D-C5FC-4F23-9E07-B043E0053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F9F23-BD3D-4D65-BC47-DE20B7F3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5841C-8E41-46A5-937B-B6260EFB6000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68751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C3C0E-3C8D-43C2-8A13-B43E5E5E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DD452-A22F-49CC-9B81-77C68451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71119-AAF8-4990-AE79-F852DF3AC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B8094-D331-4A6D-9EC3-6A534B178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67F8C-E4C4-4F38-BB9B-22039562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A52A5-9872-4B47-AC19-73C3BF30430F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03957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D1A1F-3639-4D32-8B64-8C6DF31F2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C5ECA-8BA1-40E5-BA85-215A763A2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33375-B588-49CC-AFFD-F854DEAF5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86A0E-5F92-4D16-8D6B-1D1C7D45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0C164-0A26-44CA-8005-CA371010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27D5-A3AB-4B74-9363-02F43D9FE92B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82846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B8CB-3C1E-40CA-BCE2-F9B5CD6EB902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 dirty="0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279669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EB8CB-3C1E-40CA-BCE2-F9B5CD6EB902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 dirty="0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96789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65CC9-D8AE-41A5-9BF6-FA9F52913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F87F-B341-49F5-90A8-9D79F97AE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5B299-7202-4A9B-870F-4472AE29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15353-4C25-4AC1-96F9-1B00821D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5B53D-E6C6-46E8-80F6-1750B511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8C41B-2159-403C-95CC-0D29CE0ACD21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680505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C94AA-DDD4-48D2-ACAE-3432F001F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86C79-2FFC-4B25-9DC9-E473C475A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F992E-1812-4D18-82E4-0B227E44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10BF9-AE51-4D98-9CDA-F3168F473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CEA3-B0C2-403A-9809-19F20623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F16B3-F5F5-4431-8AA7-0E1B435C3FBB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 dirty="0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573766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08A57-5BD8-43B3-878A-D73A5644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A252-229C-486F-AF7F-1684A620F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7CE8C4-DF7C-4324-86F0-440EB69D7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18079-863E-4EE6-B95B-913D53C20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BE2D9-1394-457C-804E-2B13A63C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70FDE-387D-4ABC-BA8A-F74981E9D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1E11-3E41-430F-A6CD-1B79E35C8EAC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55058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FE81B-4A37-4B06-B322-EED996416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CB23C-7EF7-49F3-9C56-EC7905E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A5CD5-7876-47F5-A799-8487DDCD1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A9B5DD-FB7A-4EC8-B372-AD0BCCBCE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AB2064-E9EE-410E-8ED7-71F18C58A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76F37F-88C3-4FF4-B758-71924E0C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4F2A7E-94DE-4BEA-A6D6-0362FE2A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871A5C-74C7-45B7-8B3A-FE9F7050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97B8-AEF7-4392-B143-A3224560DFDE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87249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B2913-788D-4E9F-B8A5-BDDDDB70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46F09B-FC45-4423-BEAE-51EF5A52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BAE1A-A355-43DB-BEE9-044AA570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BBA52-87EC-44E5-957C-26933FEE6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35B-FBD9-469F-8DE7-18198B022196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51494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7B2553-B791-4EA1-81DC-5A8EEF40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A37D8D-5A31-4CB7-82F7-C915463FD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A4176-A51D-461A-B51D-683E707E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1C247-DDFC-49B0-AD97-C2FAB3F73925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33044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90FEF-A2B5-481B-8EC5-0096423A9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D2291-60C7-49C3-8F11-13690B3EE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28F76-7C1D-4CE7-8675-F17DA4C49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9AFFA-614E-472F-A78C-78C43F846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CC92D-655F-44A7-A34B-92247634F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34054-7FAF-45B0-8AD3-8A5C9A6C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6F62-2BB2-410B-8F3F-D3D430D60AD5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60673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15E8-DC12-4064-98C9-20A49EA8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FA0A66-B8CB-4154-9FFB-9ED4FDAAE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8889A-0CFA-42ED-B098-B96C371A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FE4B0-F145-4F75-B4AF-127437E4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5DC9F-BD04-46A2-88D0-B639AD77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8D8D8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7F509-9768-4BE5-AACD-97AE64CA5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F380C-4ACC-4A13-BB4F-65596BE99C88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91013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636D9-305E-433D-A9C5-340A218EE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F88F6-EC17-4483-94A5-A71A15468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9AADE-4D9D-410E-BF1A-58BFF6EB0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275E6-DD15-47F5-8203-A3BF99CB8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D8D8D8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1F6BC-EB1A-4935-95DC-8FC073150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EB8CB-3C1E-40CA-BCE2-F9B5CD6EB902}" type="slidenum">
              <a:rPr lang="en-US" smtClean="0">
                <a:solidFill>
                  <a:srgbClr val="D8D8D8"/>
                </a:solidFill>
              </a:rPr>
              <a:pPr/>
              <a:t>‹#›</a:t>
            </a:fld>
            <a:endParaRPr lang="en-US" dirty="0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98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689" r:id="rId12"/>
    <p:sldLayoutId id="2147483676" r:id="rId13"/>
  </p:sldLayoutIdLst>
  <p:transition>
    <p:wip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pm.org.uk/training-exams/covid-19-and-examinations/" TargetMode="External"/><Relationship Id="rId2" Type="http://schemas.openxmlformats.org/officeDocument/2006/relationships/hyperlink" Target="https://www.fpm.org.uk/wp-content/uploads/2020/08/FPM-online-exam-protocols-2020-1.pdf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2492895"/>
            <a:ext cx="7772400" cy="3804443"/>
          </a:xfrm>
        </p:spPr>
        <p:txBody>
          <a:bodyPr>
            <a:normAutofit/>
          </a:bodyPr>
          <a:lstStyle/>
          <a:p>
            <a:pPr algn="ctr"/>
            <a:r>
              <a:rPr lang="en-GB" sz="4400" dirty="0">
                <a:solidFill>
                  <a:schemeClr val="accent3">
                    <a:lumMod val="50000"/>
                  </a:schemeClr>
                </a:solidFill>
              </a:rPr>
              <a:t>DPM Exam Overview</a:t>
            </a:r>
          </a:p>
          <a:p>
            <a:pPr algn="ctr"/>
            <a:endParaRPr lang="en-GB" sz="4400" dirty="0">
              <a:solidFill>
                <a:schemeClr val="bg1"/>
              </a:solidFill>
            </a:endParaRPr>
          </a:p>
          <a:p>
            <a:pPr algn="ctr"/>
            <a:r>
              <a:rPr lang="en-GB" sz="4400" dirty="0">
                <a:solidFill>
                  <a:schemeClr val="bg1"/>
                </a:solidFill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662323321"/>
      </p:ext>
    </p:extLst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/>
          <a:lstStyle/>
          <a:p>
            <a:r>
              <a:rPr lang="en-GB" dirty="0"/>
              <a:t>Marking and standard setting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70187"/>
            <a:ext cx="7886700" cy="4806776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MCQ is marked electronically, 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SAQ questions and CAP papers are marked by pairs of experienced examiners from BoE </a:t>
            </a:r>
          </a:p>
          <a:p>
            <a:pPr lvl="1"/>
            <a:r>
              <a:rPr lang="en-GB" sz="2100" dirty="0">
                <a:solidFill>
                  <a:schemeClr val="bg2">
                    <a:lumMod val="50000"/>
                  </a:schemeClr>
                </a:solidFill>
              </a:rPr>
              <a:t>A third marker will mark papers if there is a discrepancy between the two markers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The pass mark is set for each paper each year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There is no set proportion of candidates who can pass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The standard setting panel is comprised of 10-15 experienced examiners including one or more non-UK graduate or person whose first language is not English. 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Questions vary in their degree of difficulty. </a:t>
            </a:r>
          </a:p>
          <a:p>
            <a:pPr lvl="1"/>
            <a:r>
              <a:rPr lang="en-GB" sz="2100" dirty="0">
                <a:solidFill>
                  <a:schemeClr val="bg2">
                    <a:lumMod val="50000"/>
                  </a:schemeClr>
                </a:solidFill>
              </a:rPr>
              <a:t>What questions or parts of questions should </a:t>
            </a:r>
            <a:r>
              <a:rPr lang="en-GB" sz="2100" u="sng" dirty="0">
                <a:solidFill>
                  <a:schemeClr val="bg2">
                    <a:lumMod val="50000"/>
                  </a:schemeClr>
                </a:solidFill>
              </a:rPr>
              <a:t>a just-passing candidate </a:t>
            </a:r>
            <a:r>
              <a:rPr lang="en-GB" sz="2100" dirty="0">
                <a:solidFill>
                  <a:schemeClr val="bg2">
                    <a:lumMod val="50000"/>
                  </a:schemeClr>
                </a:solidFill>
              </a:rPr>
              <a:t>know the answer to? </a:t>
            </a:r>
          </a:p>
          <a:p>
            <a:pPr lvl="1"/>
            <a:r>
              <a:rPr lang="en-GB" sz="2100" dirty="0">
                <a:solidFill>
                  <a:schemeClr val="bg2">
                    <a:lumMod val="50000"/>
                  </a:schemeClr>
                </a:solidFill>
              </a:rPr>
              <a:t>Either the knowledge is at a foundation level or the topic is very important</a:t>
            </a:r>
          </a:p>
          <a:p>
            <a:endParaRPr lang="en-GB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44142"/>
      </p:ext>
    </p:extLst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7BB7A62-CEEF-4C77-B9AD-A7F316EB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EMEA PV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8524F8-1615-4BE6-BC5A-F561204C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AC5FEE-0252-4AB3-8089-CE07E93924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0A4821-202F-498C-BF8D-26FC568836B2}"/>
              </a:ext>
            </a:extLst>
          </p:cNvPr>
          <p:cNvSpPr txBox="1"/>
          <p:nvPr/>
        </p:nvSpPr>
        <p:spPr>
          <a:xfrm>
            <a:off x="5652120" y="3978777"/>
            <a:ext cx="3161654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The exam protocol can be reviewed at </a:t>
            </a:r>
            <a:r>
              <a:rPr lang="en-GB" sz="1350" dirty="0">
                <a:hlinkClick r:id="rId2"/>
              </a:rPr>
              <a:t>https://www.fpm.org.uk/wp-content/uploads/2020/08/FPM-online-exam-protocols-2020-1.pdf</a:t>
            </a:r>
            <a:endParaRPr lang="en-GB" sz="1350" dirty="0"/>
          </a:p>
          <a:p>
            <a:endParaRPr lang="en-GB" sz="1350" dirty="0"/>
          </a:p>
          <a:p>
            <a:endParaRPr lang="en-GB" sz="1350" dirty="0"/>
          </a:p>
          <a:p>
            <a:r>
              <a:rPr lang="en-GB" sz="1350" dirty="0"/>
              <a:t>Q&amp;A can be found at </a:t>
            </a:r>
            <a:r>
              <a:rPr lang="en-GB" sz="1350" dirty="0">
                <a:hlinkClick r:id="rId3"/>
              </a:rPr>
              <a:t>https://www.fpm.org.uk/training-exams/covid-19-and-examinations/</a:t>
            </a:r>
            <a:endParaRPr lang="en-GB" sz="1350" dirty="0"/>
          </a:p>
          <a:p>
            <a:endParaRPr lang="en-GB" sz="1350" dirty="0"/>
          </a:p>
          <a:p>
            <a:endParaRPr lang="en-GB" sz="135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7D78D-6DDC-4D2D-9E60-EEAB7493BD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65516"/>
            <a:ext cx="4278460" cy="33188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3402C3E-D46F-4533-AD24-33BBCD604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226" y="3456032"/>
            <a:ext cx="3023309" cy="31350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3F491A8-CF53-4417-9B20-7B90FA947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/>
          <a:lstStyle/>
          <a:p>
            <a:r>
              <a:rPr lang="en-GB" dirty="0"/>
              <a:t>Electronic exams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88F7F7-060D-4B12-9933-7F748BF722EE}"/>
              </a:ext>
            </a:extLst>
          </p:cNvPr>
          <p:cNvSpPr txBox="1"/>
          <p:nvPr/>
        </p:nvSpPr>
        <p:spPr>
          <a:xfrm>
            <a:off x="330226" y="1196752"/>
            <a:ext cx="3809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2021, the exams can be taken on line from home/office</a:t>
            </a:r>
          </a:p>
          <a:p>
            <a:r>
              <a:rPr lang="en-GB" dirty="0"/>
              <a:t>Provided by TestReach using remote invigilation</a:t>
            </a:r>
          </a:p>
          <a:p>
            <a:r>
              <a:rPr lang="en-GB" dirty="0"/>
              <a:t>Details available on the FPM website. </a:t>
            </a:r>
          </a:p>
        </p:txBody>
      </p:sp>
    </p:spTree>
    <p:extLst>
      <p:ext uri="{BB962C8B-B14F-4D97-AF65-F5344CB8AC3E}">
        <p14:creationId xmlns:p14="http://schemas.microsoft.com/office/powerpoint/2010/main" val="257729043"/>
      </p:ext>
    </p:extLst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523F-8E64-4179-AB99-F36AFAAC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05"/>
            <a:ext cx="7886700" cy="1325563"/>
          </a:xfrm>
        </p:spPr>
        <p:txBody>
          <a:bodyPr/>
          <a:lstStyle/>
          <a:p>
            <a:pPr algn="ctr"/>
            <a:r>
              <a:rPr lang="en-GB" dirty="0"/>
              <a:t>FPM Resources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90F259-AA0B-4D6C-802E-F3313C9C6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052736"/>
            <a:ext cx="5143443" cy="39882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0327EC-8C58-4826-9E04-93BC544800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861" y="1988840"/>
            <a:ext cx="4713139" cy="44118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75083547"/>
      </p:ext>
    </p:extLst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CE4C3-B64B-482A-BB31-EC8775A9D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27155768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C8EC0-F9B3-4793-BA97-6B8D2ADA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GB" dirty="0"/>
              <a:t>Format of the DPM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162BF-EA76-4E60-A080-7EB103D8D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96752"/>
            <a:ext cx="8153400" cy="538661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Part 1 MCQ </a:t>
            </a:r>
          </a:p>
          <a:p>
            <a:pPr lvl="1"/>
            <a:r>
              <a:rPr lang="en-GB" sz="2000" dirty="0"/>
              <a:t>75 question stems, each with 5 true/false completions in 2.5 h</a:t>
            </a:r>
          </a:p>
          <a:p>
            <a:pPr lvl="1"/>
            <a:r>
              <a:rPr lang="en-GB" sz="2000" dirty="0"/>
              <a:t>Wednesday 15 September 2021</a:t>
            </a:r>
          </a:p>
          <a:p>
            <a:pPr lvl="1"/>
            <a:r>
              <a:rPr lang="en-GB" sz="2100" dirty="0"/>
              <a:t>Certificate of Pharmaceutical Medicine is awarded on passing Part 1</a:t>
            </a:r>
          </a:p>
          <a:p>
            <a:pPr lvl="1"/>
            <a:r>
              <a:rPr lang="en-GB" sz="2100" dirty="0"/>
              <a:t>Candidates must pass Part 1 before being eligible to sit Part 2</a:t>
            </a:r>
          </a:p>
          <a:p>
            <a:r>
              <a:rPr lang="en-GB" sz="2400" dirty="0">
                <a:solidFill>
                  <a:srgbClr val="FF0000"/>
                </a:solidFill>
              </a:rPr>
              <a:t>Part 2  written papers: SAQ and CAP</a:t>
            </a:r>
          </a:p>
          <a:p>
            <a:pPr lvl="1"/>
            <a:r>
              <a:rPr lang="en-GB" sz="2000" dirty="0"/>
              <a:t>Short Answer Paper – 10 questions in 2.5h</a:t>
            </a:r>
          </a:p>
          <a:p>
            <a:pPr lvl="1"/>
            <a:r>
              <a:rPr lang="en-GB" sz="2000" dirty="0"/>
              <a:t>Critical appraisal paper – read and answer questions on a published paper in 2.5h</a:t>
            </a:r>
          </a:p>
          <a:p>
            <a:pPr lvl="1"/>
            <a:r>
              <a:rPr lang="en-GB" sz="2000" dirty="0"/>
              <a:t>SAQ Monday 11 October 2021, CAP Tuesday 12 October 2021</a:t>
            </a:r>
          </a:p>
          <a:p>
            <a:pPr lvl="1"/>
            <a:r>
              <a:rPr lang="en-GB" sz="2000" dirty="0"/>
              <a:t>Candidates who pass one of the Part 2 papers but fail the other, only have to retake the paper they failed next time (with limitations, see FPM website)</a:t>
            </a:r>
          </a:p>
          <a:p>
            <a:r>
              <a:rPr lang="en-GB" sz="2400" dirty="0"/>
              <a:t>DPM is awarded on passing Part 2</a:t>
            </a:r>
          </a:p>
          <a:p>
            <a:r>
              <a:rPr lang="en-GB" sz="2400" dirty="0"/>
              <a:t>Pass rate of DPM Part 2 was 79% in 2020</a:t>
            </a:r>
          </a:p>
        </p:txBody>
      </p:sp>
    </p:spTree>
    <p:extLst>
      <p:ext uri="{BB962C8B-B14F-4D97-AF65-F5344CB8AC3E}">
        <p14:creationId xmlns:p14="http://schemas.microsoft.com/office/powerpoint/2010/main" val="3371738939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4624"/>
            <a:ext cx="8568952" cy="1008112"/>
          </a:xfrm>
        </p:spPr>
        <p:txBody>
          <a:bodyPr/>
          <a:lstStyle/>
          <a:p>
            <a:r>
              <a:rPr lang="en-US" dirty="0"/>
              <a:t>MCQ Paper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539476" y="1268761"/>
            <a:ext cx="7992963" cy="5256584"/>
          </a:xfrm>
        </p:spPr>
        <p:txBody>
          <a:bodyPr/>
          <a:lstStyle/>
          <a:p>
            <a:r>
              <a:rPr lang="en-US" dirty="0"/>
              <a:t>Tests factual knowledge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</a:pPr>
            <a:r>
              <a:rPr lang="en-GB" dirty="0"/>
              <a:t>Questions have a lead-in “stem” with five T/F completions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n-GB" sz="2100" dirty="0"/>
              <a:t>Sometimes all will be true; sometimes all will be false; mostly there will be a mix of true and false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GB" sz="2100" dirty="0"/>
          </a:p>
          <a:p>
            <a:r>
              <a:rPr lang="en-US" dirty="0"/>
              <a:t>75 questions x 5 responses = 375 marks</a:t>
            </a:r>
            <a:br>
              <a:rPr lang="en-US" dirty="0">
                <a:latin typeface="Arial" charset="0"/>
              </a:rPr>
            </a:br>
            <a:endParaRPr lang="en-US" dirty="0"/>
          </a:p>
          <a:p>
            <a:r>
              <a:rPr lang="en-US" dirty="0"/>
              <a:t>Time allowed:    2.5 hours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No negative marking</a:t>
            </a:r>
          </a:p>
          <a:p>
            <a:pPr lvl="1"/>
            <a:r>
              <a:rPr lang="en-US" dirty="0"/>
              <a:t>Each correct answer scores </a:t>
            </a:r>
            <a:r>
              <a:rPr lang="en-US" dirty="0">
                <a:latin typeface="Arial" charset="0"/>
              </a:rPr>
              <a:t>1</a:t>
            </a:r>
            <a:r>
              <a:rPr lang="en-US" dirty="0"/>
              <a:t> mark</a:t>
            </a:r>
          </a:p>
          <a:p>
            <a:pPr lvl="1"/>
            <a:r>
              <a:rPr lang="en-US" dirty="0"/>
              <a:t>Incorrect or no answer scores </a:t>
            </a:r>
            <a:r>
              <a:rPr lang="en-US" dirty="0">
                <a:latin typeface="Arial" charset="0"/>
              </a:rPr>
              <a:t>0</a:t>
            </a:r>
            <a:r>
              <a:rPr lang="en-US" dirty="0"/>
              <a:t> marks</a:t>
            </a:r>
            <a:br>
              <a:rPr lang="en-US" dirty="0"/>
            </a:br>
            <a:endParaRPr lang="en-US" dirty="0"/>
          </a:p>
          <a:p>
            <a:r>
              <a:rPr lang="en-GB" dirty="0"/>
              <a:t>Random answers score </a:t>
            </a:r>
            <a:r>
              <a:rPr lang="en-GB" dirty="0">
                <a:latin typeface="Arial" charset="0"/>
              </a:rPr>
              <a:t>50%</a:t>
            </a:r>
          </a:p>
        </p:txBody>
      </p: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191D40B0-7926-49FB-9F4D-DC1948185D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28184" y="4005064"/>
            <a:ext cx="208823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81790"/>
      </p:ext>
    </p:extLst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tips for the MCQ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You have to revise!</a:t>
            </a:r>
            <a:br>
              <a:rPr lang="en-GB" sz="2400" dirty="0">
                <a:solidFill>
                  <a:schemeClr val="bg2">
                    <a:lumMod val="50000"/>
                  </a:schemeClr>
                </a:solidFill>
              </a:rPr>
            </a:br>
            <a:endParaRPr lang="en-GB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No negative marks so don’t leave blanks</a:t>
            </a:r>
            <a:br>
              <a:rPr lang="en-GB" sz="2400" dirty="0">
                <a:solidFill>
                  <a:schemeClr val="bg2">
                    <a:lumMod val="50000"/>
                  </a:schemeClr>
                </a:solidFill>
              </a:rPr>
            </a:br>
            <a:endParaRPr lang="en-GB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Graphic 3" descr="Books">
            <a:extLst>
              <a:ext uri="{FF2B5EF4-FFF2-40B4-BE49-F238E27FC236}">
                <a16:creationId xmlns:a16="http://schemas.microsoft.com/office/drawing/2014/main" id="{CDAF88AE-F704-4895-ABD2-A078412727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84168" y="3462363"/>
            <a:ext cx="2714600" cy="27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78356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3568" y="1524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dirty="0"/>
              <a:t>SAQ Paper</a:t>
            </a:r>
            <a:endParaRPr lang="en-GB" sz="3200" dirty="0">
              <a:solidFill>
                <a:srgbClr val="FFFF66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7100" y="1244674"/>
            <a:ext cx="8216900" cy="6000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000" dirty="0">
                <a:solidFill>
                  <a:schemeClr val="bg2">
                    <a:lumMod val="50000"/>
                  </a:schemeClr>
                </a:solidFill>
              </a:rPr>
              <a:t>10 questions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>Tests factual knowledge / ability to interpret data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800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sz="3000" dirty="0">
                <a:solidFill>
                  <a:schemeClr val="bg2">
                    <a:lumMod val="50000"/>
                  </a:schemeClr>
                </a:solidFill>
              </a:rPr>
              <a:t>All questions to be answered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dirty="0">
                <a:solidFill>
                  <a:schemeClr val="bg2">
                    <a:lumMod val="50000"/>
                  </a:schemeClr>
                </a:solidFill>
              </a:rPr>
              <a:t>Candidates must gain marks on at least 8 questions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dirty="0">
                <a:solidFill>
                  <a:schemeClr val="bg2">
                    <a:lumMod val="50000"/>
                  </a:schemeClr>
                </a:solidFill>
              </a:rPr>
              <a:t>Time allowed: 2½ hours (15 mins/question)</a:t>
            </a:r>
            <a:br>
              <a:rPr lang="en-GB" sz="26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3000" dirty="0">
                <a:solidFill>
                  <a:srgbClr val="C00000"/>
                </a:solidFill>
              </a:rPr>
              <a:t>Answer in bullets or short notes</a:t>
            </a:r>
          </a:p>
        </p:txBody>
      </p:sp>
    </p:spTree>
    <p:extLst>
      <p:ext uri="{BB962C8B-B14F-4D97-AF65-F5344CB8AC3E}">
        <p14:creationId xmlns:p14="http://schemas.microsoft.com/office/powerpoint/2010/main" val="2977466710"/>
      </p:ext>
    </p:extLst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/>
          <a:lstStyle/>
          <a:p>
            <a:r>
              <a:rPr lang="en-GB" dirty="0"/>
              <a:t>SAQ Top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8134672" cy="4968552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You have to revise – this is a knowledge paper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ANSWER THE QUESTION </a:t>
            </a:r>
            <a:br>
              <a:rPr lang="en-GB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(you cannot get marks for answering a different question)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Allow time for attempting all questions</a:t>
            </a:r>
            <a:r>
              <a:rPr lang="en-GB" sz="2400" i="1" dirty="0">
                <a:solidFill>
                  <a:schemeClr val="bg2">
                    <a:lumMod val="50000"/>
                  </a:schemeClr>
                </a:solidFill>
              </a:rPr>
              <a:t>…score zero in </a:t>
            </a:r>
            <a:r>
              <a:rPr lang="en-GB" sz="2400" i="1" u="sng" dirty="0">
                <a:solidFill>
                  <a:schemeClr val="bg2">
                    <a:lumMod val="50000"/>
                  </a:schemeClr>
                </a:solidFill>
              </a:rPr>
              <a:t>&gt;</a:t>
            </a:r>
            <a:r>
              <a:rPr lang="en-GB" sz="2400" i="1" dirty="0">
                <a:solidFill>
                  <a:schemeClr val="bg2">
                    <a:lumMod val="50000"/>
                  </a:schemeClr>
                </a:solidFill>
              </a:rPr>
              <a:t>3 = FAIL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Start with questions you can answer easily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Marking scheme guides number of points required </a:t>
            </a:r>
            <a:br>
              <a:rPr lang="en-GB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(but some may be ½ marks --- the question may say how many answers we require – but don’t assume)</a:t>
            </a:r>
          </a:p>
          <a:p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Use past questions as a guide to format</a:t>
            </a:r>
            <a:br>
              <a:rPr lang="en-GB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(although questions are not re-used topics may be similar)</a:t>
            </a:r>
            <a:endParaRPr lang="en-GB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B8A32F-0EE9-4E5D-95C5-A057A7B978F5}"/>
              </a:ext>
            </a:extLst>
          </p:cNvPr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dirty="0"/>
              <a:t> 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28509"/>
      </p:ext>
    </p:extLst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99592" y="1524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dirty="0"/>
              <a:t>CAP</a:t>
            </a:r>
            <a:endParaRPr lang="en-GB" sz="3200" dirty="0">
              <a:solidFill>
                <a:srgbClr val="FFFF66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7100" y="857250"/>
            <a:ext cx="7893372" cy="473199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GB" sz="2400" dirty="0"/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Tests ability to read and critique a scientific paper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Fundamental requirement whatever discipline of pharmaceutical medicine you work in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Typically 13-14 questions (around 40% factual, 60% critique)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No requirement for all questions to be answered – but lose marks if you don’t!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Time allowed: 2½ hours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Answer in bullet form or short notes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solidFill>
                  <a:srgbClr val="C00000"/>
                </a:solidFill>
              </a:rPr>
              <a:t>You DO NOT need specialist knowledge in the disease area of the article</a:t>
            </a:r>
          </a:p>
          <a:p>
            <a:pPr eaLnBrk="1" hangingPunct="1">
              <a:lnSpc>
                <a:spcPct val="90000"/>
              </a:lnSpc>
            </a:pPr>
            <a:endParaRPr lang="en-GB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05804"/>
      </p:ext>
    </p:extLst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0689"/>
            <a:ext cx="8134672" cy="4405311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Be careful what is being asked for:</a:t>
            </a:r>
          </a:p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For a factual answer </a:t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e.g.,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List</a:t>
            </a:r>
            <a:r>
              <a:rPr lang="en-GB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or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Briefly describe </a:t>
            </a:r>
          </a:p>
          <a:p>
            <a:pPr marL="0" indent="0">
              <a:buNone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vs.</a:t>
            </a:r>
          </a:p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Your critique / opinion </a:t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e.g.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Give reasons for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en-GB" dirty="0"/>
              <a:t>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Explain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 or </a:t>
            </a: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Comment on 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……</a:t>
            </a:r>
            <a:br>
              <a:rPr lang="en-GB" dirty="0"/>
            </a:br>
            <a:endParaRPr lang="en-GB" dirty="0"/>
          </a:p>
          <a:p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>Think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</a:rPr>
              <a:t>…..“why is this important”….</a:t>
            </a:r>
            <a:r>
              <a:rPr lang="en-GB" sz="28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GB" sz="2800" i="1" dirty="0">
                <a:solidFill>
                  <a:schemeClr val="accent5">
                    <a:lumMod val="50000"/>
                  </a:schemeClr>
                </a:solidFill>
              </a:rPr>
              <a:t>“so what!”</a:t>
            </a:r>
          </a:p>
          <a:p>
            <a:endParaRPr lang="en-GB" sz="2800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This is a technique paper</a:t>
            </a:r>
          </a:p>
          <a:p>
            <a:pPr marL="342900" lvl="1" indent="0">
              <a:buNone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… so practice, practice, practice</a:t>
            </a:r>
            <a:br>
              <a:rPr lang="en-GB" sz="2800" i="1" dirty="0">
                <a:solidFill>
                  <a:schemeClr val="accent3">
                    <a:lumMod val="50000"/>
                  </a:schemeClr>
                </a:solidFill>
              </a:rPr>
            </a:br>
            <a:endParaRPr lang="en-GB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0331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992888" cy="1143000"/>
          </a:xfrm>
        </p:spPr>
        <p:txBody>
          <a:bodyPr/>
          <a:lstStyle/>
          <a:p>
            <a:r>
              <a:rPr lang="en-GB" sz="3600" dirty="0"/>
              <a:t>CAP Top Tips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75656"/>
            <a:ext cx="7776864" cy="504968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Read the whole paper 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Don’t just try to look through for the answers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Don’t worry about anything blacked out (redacted)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Read the question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Valid comments not addressing the question will not score any marks</a:t>
            </a:r>
          </a:p>
          <a:p>
            <a:r>
              <a:rPr lang="en-US" dirty="0">
                <a:solidFill>
                  <a:srgbClr val="FF0000"/>
                </a:solidFill>
              </a:rPr>
              <a:t>Answers should be concise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Understand common terms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: e.g., design, “in lay terms”, disposition</a:t>
            </a:r>
          </a:p>
          <a:p>
            <a:r>
              <a:rPr lang="en-US" dirty="0">
                <a:solidFill>
                  <a:srgbClr val="FF0000"/>
                </a:solidFill>
              </a:rPr>
              <a:t>Note the number of marks available 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The content of the answer should be roughly proportional to the marks available</a:t>
            </a:r>
          </a:p>
          <a:p>
            <a:r>
              <a:rPr lang="en-US" dirty="0">
                <a:solidFill>
                  <a:srgbClr val="FF0000"/>
                </a:solidFill>
              </a:rPr>
              <a:t>For the “critique” questions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Don’t just give statements of fact without the “so what” or “why”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Comments can be about positive as well as negative aspects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57571"/>
      </p:ext>
    </p:extLst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16195</TotalTime>
  <Words>848</Words>
  <Application>Microsoft Office PowerPoint</Application>
  <PresentationFormat>On-screen Show (4:3)</PresentationFormat>
  <Paragraphs>106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Format of the DPM exam</vt:lpstr>
      <vt:lpstr>MCQ Paper</vt:lpstr>
      <vt:lpstr>Top tips for the MCQ</vt:lpstr>
      <vt:lpstr>SAQ Paper</vt:lpstr>
      <vt:lpstr>SAQ Top Tips</vt:lpstr>
      <vt:lpstr>CAP</vt:lpstr>
      <vt:lpstr>CAP </vt:lpstr>
      <vt:lpstr>CAP Top Tips</vt:lpstr>
      <vt:lpstr>Marking and standard setting</vt:lpstr>
      <vt:lpstr>Electronic exams</vt:lpstr>
      <vt:lpstr>FPM Resources</vt:lpstr>
      <vt:lpstr>Any questions?</vt:lpstr>
    </vt:vector>
  </TitlesOfParts>
  <Company>Hammersmith Medicines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Middlesex Hospital</dc:title>
  <dc:creator>Steve Warrington</dc:creator>
  <cp:lastModifiedBy>Ruth Dixon</cp:lastModifiedBy>
  <cp:revision>299</cp:revision>
  <cp:lastPrinted>2004-11-03T15:04:03Z</cp:lastPrinted>
  <dcterms:created xsi:type="dcterms:W3CDTF">2001-05-01T07:52:56Z</dcterms:created>
  <dcterms:modified xsi:type="dcterms:W3CDTF">2021-03-22T11:21:09Z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-528364113</vt:i4>
  </property>
  <property fmtid="{D5CDD505-2E9C-101B-9397-08002B2CF9AE}" pid="3" name="_NewReviewCycle">
    <vt:lpwstr/>
  </property>
  <property fmtid="{D5CDD505-2E9C-101B-9397-08002B2CF9AE}" pid="4" name="_EmailSubject">
    <vt:lpwstr>Presentation from this year's session on the DPM for trainees</vt:lpwstr>
  </property>
  <property fmtid="{D5CDD505-2E9C-101B-9397-08002B2CF9AE}" pid="5" name="_AuthorEmail">
    <vt:lpwstr>Ruth_Dixon@eisai.net</vt:lpwstr>
  </property>
  <property fmtid="{D5CDD505-2E9C-101B-9397-08002B2CF9AE}" pid="6" name="_AuthorEmailDisplayName">
    <vt:lpwstr>Ruth Dixon</vt:lpwstr>
  </property>
  <property fmtid="{D5CDD505-2E9C-101B-9397-08002B2CF9AE}" pid="7" name="_PreviousAdHocReviewCycleID">
    <vt:i4>-1776446222</vt:i4>
  </property>
</Properties>
</file>