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92" r:id="rId1"/>
  </p:sldMasterIdLst>
  <p:notesMasterIdLst>
    <p:notesMasterId r:id="rId44"/>
  </p:notesMasterIdLst>
  <p:handoutMasterIdLst>
    <p:handoutMasterId r:id="rId45"/>
  </p:handoutMasterIdLst>
  <p:sldIdLst>
    <p:sldId id="631" r:id="rId2"/>
    <p:sldId id="588" r:id="rId3"/>
    <p:sldId id="687" r:id="rId4"/>
    <p:sldId id="633" r:id="rId5"/>
    <p:sldId id="412" r:id="rId6"/>
    <p:sldId id="635" r:id="rId7"/>
    <p:sldId id="637" r:id="rId8"/>
    <p:sldId id="697" r:id="rId9"/>
    <p:sldId id="671" r:id="rId10"/>
    <p:sldId id="641" r:id="rId11"/>
    <p:sldId id="454" r:id="rId12"/>
    <p:sldId id="644" r:id="rId13"/>
    <p:sldId id="646" r:id="rId14"/>
    <p:sldId id="647" r:id="rId15"/>
    <p:sldId id="648" r:id="rId16"/>
    <p:sldId id="649" r:id="rId17"/>
    <p:sldId id="672" r:id="rId18"/>
    <p:sldId id="651" r:id="rId19"/>
    <p:sldId id="653" r:id="rId20"/>
    <p:sldId id="693" r:id="rId21"/>
    <p:sldId id="689" r:id="rId22"/>
    <p:sldId id="691" r:id="rId23"/>
    <p:sldId id="692" r:id="rId24"/>
    <p:sldId id="690" r:id="rId25"/>
    <p:sldId id="688" r:id="rId26"/>
    <p:sldId id="695" r:id="rId27"/>
    <p:sldId id="694" r:id="rId28"/>
    <p:sldId id="696" r:id="rId29"/>
    <p:sldId id="655" r:id="rId30"/>
    <p:sldId id="673" r:id="rId31"/>
    <p:sldId id="590" r:id="rId32"/>
    <p:sldId id="698" r:id="rId33"/>
    <p:sldId id="594" r:id="rId34"/>
    <p:sldId id="595" r:id="rId35"/>
    <p:sldId id="596" r:id="rId36"/>
    <p:sldId id="699" r:id="rId37"/>
    <p:sldId id="625" r:id="rId38"/>
    <p:sldId id="629" r:id="rId39"/>
    <p:sldId id="677" r:id="rId40"/>
    <p:sldId id="675" r:id="rId41"/>
    <p:sldId id="678" r:id="rId42"/>
    <p:sldId id="676" r:id="rId4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uth Dixon" initials="RD" lastIdx="1" clrIdx="0">
    <p:extLst>
      <p:ext uri="{19B8F6BF-5375-455C-9EA6-DF929625EA0E}">
        <p15:presenceInfo xmlns:p15="http://schemas.microsoft.com/office/powerpoint/2012/main" userId="S::Ruth_Dixon@eisai.net::df6a0cc2-e745-432b-84ec-fcb00a8d44a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1E"/>
    <a:srgbClr val="FF0066"/>
    <a:srgbClr val="FFFF0A"/>
    <a:srgbClr val="FFFF66"/>
    <a:srgbClr val="FFFF00"/>
    <a:srgbClr val="FF9933"/>
    <a:srgbClr val="FFCC66"/>
    <a:srgbClr val="B7FFDB"/>
    <a:srgbClr val="99FFCC"/>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7341" autoAdjust="0"/>
    <p:restoredTop sz="86159" autoAdjust="0"/>
  </p:normalViewPr>
  <p:slideViewPr>
    <p:cSldViewPr>
      <p:cViewPr varScale="1">
        <p:scale>
          <a:sx n="63" d="100"/>
          <a:sy n="63" d="100"/>
        </p:scale>
        <p:origin x="666"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357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02" name="Rectangle 2"/>
          <p:cNvSpPr>
            <a:spLocks noGrp="1" noChangeArrowheads="1"/>
          </p:cNvSpPr>
          <p:nvPr>
            <p:ph type="hdr" sz="quarter"/>
          </p:nvPr>
        </p:nvSpPr>
        <p:spPr bwMode="auto">
          <a:xfrm>
            <a:off x="0" y="0"/>
            <a:ext cx="2971800" cy="53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56003" name="Rectangle 3"/>
          <p:cNvSpPr>
            <a:spLocks noGrp="1" noChangeArrowheads="1"/>
          </p:cNvSpPr>
          <p:nvPr>
            <p:ph type="dt" sz="quarter" idx="1"/>
          </p:nvPr>
        </p:nvSpPr>
        <p:spPr bwMode="auto">
          <a:xfrm>
            <a:off x="3886200" y="0"/>
            <a:ext cx="2895600" cy="53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56004" name="Rectangle 4"/>
          <p:cNvSpPr>
            <a:spLocks noGrp="1" noChangeArrowheads="1"/>
          </p:cNvSpPr>
          <p:nvPr>
            <p:ph type="ftr" sz="quarter" idx="2"/>
          </p:nvPr>
        </p:nvSpPr>
        <p:spPr bwMode="auto">
          <a:xfrm>
            <a:off x="0" y="9448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56005" name="Rectangle 5"/>
          <p:cNvSpPr>
            <a:spLocks noGrp="1" noChangeArrowheads="1"/>
          </p:cNvSpPr>
          <p:nvPr>
            <p:ph type="sldNum" sz="quarter" idx="3"/>
          </p:nvPr>
        </p:nvSpPr>
        <p:spPr bwMode="auto">
          <a:xfrm>
            <a:off x="3886200" y="94488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BA1EC080-2987-4EFA-A86B-151B760A40E6}" type="slidenum">
              <a:rPr lang="en-US"/>
              <a:pPr/>
              <a:t>‹#›</a:t>
            </a:fld>
            <a:endParaRPr lang="en-US"/>
          </a:p>
        </p:txBody>
      </p:sp>
    </p:spTree>
    <p:extLst>
      <p:ext uri="{BB962C8B-B14F-4D97-AF65-F5344CB8AC3E}">
        <p14:creationId xmlns:p14="http://schemas.microsoft.com/office/powerpoint/2010/main" val="26611224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63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86371" name="Rectangle 3"/>
          <p:cNvSpPr>
            <a:spLocks noGrp="1" noChangeArrowheads="1"/>
          </p:cNvSpPr>
          <p:nvPr>
            <p:ph type="dt"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86372" name="Rectangle 4"/>
          <p:cNvSpPr>
            <a:spLocks noGrp="1" noRot="1" noChangeAspect="1"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a:effectLst/>
        </p:spPr>
      </p:sp>
      <p:sp>
        <p:nvSpPr>
          <p:cNvPr id="186373" name="Rectangle 5"/>
          <p:cNvSpPr>
            <a:spLocks noGrp="1" noChangeArrowheads="1"/>
          </p:cNvSpPr>
          <p:nvPr>
            <p:ph type="body" sz="quarter" idx="3"/>
          </p:nvPr>
        </p:nvSpPr>
        <p:spPr bwMode="auto">
          <a:xfrm>
            <a:off x="906463" y="4714875"/>
            <a:ext cx="4984750"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6374"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86375" name="Rectangle 7"/>
          <p:cNvSpPr>
            <a:spLocks noGrp="1" noChangeArrowheads="1"/>
          </p:cNvSpPr>
          <p:nvPr>
            <p:ph type="sldNum" sz="quarter" idx="5"/>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C4F1895C-3D56-4673-B54F-522933B4A049}" type="slidenum">
              <a:rPr lang="en-US"/>
              <a:pPr/>
              <a:t>‹#›</a:t>
            </a:fld>
            <a:endParaRPr lang="en-US"/>
          </a:p>
        </p:txBody>
      </p:sp>
    </p:spTree>
    <p:extLst>
      <p:ext uri="{BB962C8B-B14F-4D97-AF65-F5344CB8AC3E}">
        <p14:creationId xmlns:p14="http://schemas.microsoft.com/office/powerpoint/2010/main" val="39688985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4F1895C-3D56-4673-B54F-522933B4A049}" type="slidenum">
              <a:rPr lang="en-US" smtClean="0"/>
              <a:pPr/>
              <a:t>2</a:t>
            </a:fld>
            <a:endParaRPr lang="en-US"/>
          </a:p>
        </p:txBody>
      </p:sp>
    </p:spTree>
    <p:extLst>
      <p:ext uri="{BB962C8B-B14F-4D97-AF65-F5344CB8AC3E}">
        <p14:creationId xmlns:p14="http://schemas.microsoft.com/office/powerpoint/2010/main" val="2852510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4F1895C-3D56-4673-B54F-522933B4A049}" type="slidenum">
              <a:rPr lang="en-US" smtClean="0"/>
              <a:pPr/>
              <a:t>3</a:t>
            </a:fld>
            <a:endParaRPr lang="en-US"/>
          </a:p>
        </p:txBody>
      </p:sp>
    </p:spTree>
    <p:extLst>
      <p:ext uri="{BB962C8B-B14F-4D97-AF65-F5344CB8AC3E}">
        <p14:creationId xmlns:p14="http://schemas.microsoft.com/office/powerpoint/2010/main" val="28872710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4F1895C-3D56-4673-B54F-522933B4A049}" type="slidenum">
              <a:rPr lang="en-US" smtClean="0"/>
              <a:pPr/>
              <a:t>4</a:t>
            </a:fld>
            <a:endParaRPr lang="en-US"/>
          </a:p>
        </p:txBody>
      </p:sp>
    </p:spTree>
    <p:extLst>
      <p:ext uri="{BB962C8B-B14F-4D97-AF65-F5344CB8AC3E}">
        <p14:creationId xmlns:p14="http://schemas.microsoft.com/office/powerpoint/2010/main" val="40197810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4F1895C-3D56-4673-B54F-522933B4A049}" type="slidenum">
              <a:rPr lang="en-US" smtClean="0"/>
              <a:pPr/>
              <a:t>7</a:t>
            </a:fld>
            <a:endParaRPr lang="en-US"/>
          </a:p>
        </p:txBody>
      </p:sp>
    </p:spTree>
    <p:extLst>
      <p:ext uri="{BB962C8B-B14F-4D97-AF65-F5344CB8AC3E}">
        <p14:creationId xmlns:p14="http://schemas.microsoft.com/office/powerpoint/2010/main" val="21299938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1031"/>
          <p:cNvSpPr txBox="1">
            <a:spLocks noGrp="1" noChangeArrowheads="1"/>
          </p:cNvSpPr>
          <p:nvPr/>
        </p:nvSpPr>
        <p:spPr bwMode="auto">
          <a:xfrm>
            <a:off x="3852016" y="9430306"/>
            <a:ext cx="2945659" cy="496332"/>
          </a:xfrm>
          <a:prstGeom prst="rect">
            <a:avLst/>
          </a:prstGeom>
          <a:noFill/>
          <a:ln w="9525">
            <a:noFill/>
            <a:miter lim="800000"/>
            <a:headEnd/>
            <a:tailEnd/>
          </a:ln>
        </p:spPr>
        <p:txBody>
          <a:bodyPr anchor="b"/>
          <a:lstStyle/>
          <a:p>
            <a:pPr algn="r"/>
            <a:fld id="{AB799BE0-F85E-4303-8B5C-BCF611EC4D1F}" type="slidenum">
              <a:rPr lang="en-GB" sz="1200"/>
              <a:pPr algn="r"/>
              <a:t>18</a:t>
            </a:fld>
            <a:endParaRPr lang="en-GB" sz="1200"/>
          </a:p>
        </p:txBody>
      </p:sp>
      <p:sp>
        <p:nvSpPr>
          <p:cNvPr id="98307" name="Rectangle 2"/>
          <p:cNvSpPr>
            <a:spLocks noGrp="1" noRot="1" noChangeAspect="1" noChangeArrowheads="1" noTextEdit="1"/>
          </p:cNvSpPr>
          <p:nvPr>
            <p:ph type="sldImg"/>
          </p:nvPr>
        </p:nvSpPr>
        <p:spPr>
          <a:xfrm>
            <a:off x="917575" y="744538"/>
            <a:ext cx="4962525" cy="3722687"/>
          </a:xfrm>
          <a:ln/>
        </p:spPr>
      </p:sp>
      <p:sp>
        <p:nvSpPr>
          <p:cNvPr id="98308" name="Rectangle 3"/>
          <p:cNvSpPr>
            <a:spLocks noGrp="1" noChangeArrowheads="1"/>
          </p:cNvSpPr>
          <p:nvPr>
            <p:ph type="body" idx="1"/>
          </p:nvPr>
        </p:nvSpPr>
        <p:spPr>
          <a:noFill/>
          <a:ln/>
        </p:spPr>
        <p:txBody>
          <a:bodyPr/>
          <a:lstStyle/>
          <a:p>
            <a:pPr eaLnBrk="1" hangingPunct="1"/>
            <a:endParaRPr lang="en-GB">
              <a:latin typeface="Arial" charset="0"/>
              <a:cs typeface="Arial" charset="0"/>
            </a:endParaRPr>
          </a:p>
        </p:txBody>
      </p:sp>
    </p:spTree>
    <p:extLst>
      <p:ext uri="{BB962C8B-B14F-4D97-AF65-F5344CB8AC3E}">
        <p14:creationId xmlns:p14="http://schemas.microsoft.com/office/powerpoint/2010/main" val="38656426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4F1895C-3D56-4673-B54F-522933B4A049}" type="slidenum">
              <a:rPr lang="en-US" smtClean="0"/>
              <a:pPr/>
              <a:t>21</a:t>
            </a:fld>
            <a:endParaRPr lang="en-US"/>
          </a:p>
        </p:txBody>
      </p:sp>
    </p:spTree>
    <p:extLst>
      <p:ext uri="{BB962C8B-B14F-4D97-AF65-F5344CB8AC3E}">
        <p14:creationId xmlns:p14="http://schemas.microsoft.com/office/powerpoint/2010/main" val="28147422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4F1895C-3D56-4673-B54F-522933B4A049}" type="slidenum">
              <a:rPr lang="en-US" smtClean="0"/>
              <a:pPr/>
              <a:t>27</a:t>
            </a:fld>
            <a:endParaRPr lang="en-US"/>
          </a:p>
        </p:txBody>
      </p:sp>
    </p:spTree>
    <p:extLst>
      <p:ext uri="{BB962C8B-B14F-4D97-AF65-F5344CB8AC3E}">
        <p14:creationId xmlns:p14="http://schemas.microsoft.com/office/powerpoint/2010/main" val="33219823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1031"/>
          <p:cNvSpPr txBox="1">
            <a:spLocks noGrp="1" noChangeArrowheads="1"/>
          </p:cNvSpPr>
          <p:nvPr/>
        </p:nvSpPr>
        <p:spPr bwMode="auto">
          <a:xfrm>
            <a:off x="3852016" y="9430306"/>
            <a:ext cx="2945659" cy="496332"/>
          </a:xfrm>
          <a:prstGeom prst="rect">
            <a:avLst/>
          </a:prstGeom>
          <a:noFill/>
          <a:ln w="9525">
            <a:noFill/>
            <a:miter lim="800000"/>
            <a:headEnd/>
            <a:tailEnd/>
          </a:ln>
        </p:spPr>
        <p:txBody>
          <a:bodyPr anchor="b"/>
          <a:lstStyle/>
          <a:p>
            <a:pPr algn="r"/>
            <a:fld id="{AB799BE0-F85E-4303-8B5C-BCF611EC4D1F}" type="slidenum">
              <a:rPr lang="en-GB" sz="1200">
                <a:solidFill>
                  <a:prstClr val="black"/>
                </a:solidFill>
              </a:rPr>
              <a:pPr algn="r"/>
              <a:t>31</a:t>
            </a:fld>
            <a:endParaRPr lang="en-GB" sz="1200">
              <a:solidFill>
                <a:prstClr val="black"/>
              </a:solidFill>
            </a:endParaRPr>
          </a:p>
        </p:txBody>
      </p:sp>
      <p:sp>
        <p:nvSpPr>
          <p:cNvPr id="98307" name="Rectangle 2"/>
          <p:cNvSpPr>
            <a:spLocks noGrp="1" noRot="1" noChangeAspect="1" noChangeArrowheads="1" noTextEdit="1"/>
          </p:cNvSpPr>
          <p:nvPr>
            <p:ph type="sldImg"/>
          </p:nvPr>
        </p:nvSpPr>
        <p:spPr>
          <a:xfrm>
            <a:off x="917575" y="744538"/>
            <a:ext cx="4962525" cy="3722687"/>
          </a:xfrm>
          <a:ln/>
        </p:spPr>
      </p:sp>
      <p:sp>
        <p:nvSpPr>
          <p:cNvPr id="98308" name="Rectangle 3"/>
          <p:cNvSpPr>
            <a:spLocks noGrp="1" noChangeArrowheads="1"/>
          </p:cNvSpPr>
          <p:nvPr>
            <p:ph type="body" idx="1"/>
          </p:nvPr>
        </p:nvSpPr>
        <p:spPr>
          <a:noFill/>
          <a:ln/>
        </p:spPr>
        <p:txBody>
          <a:bodyPr/>
          <a:lstStyle/>
          <a:p>
            <a:pPr eaLnBrk="1" hangingPunct="1"/>
            <a:endParaRPr lang="en-GB">
              <a:latin typeface="Arial" charset="0"/>
              <a:cs typeface="Arial" charset="0"/>
            </a:endParaRPr>
          </a:p>
        </p:txBody>
      </p:sp>
    </p:spTree>
    <p:extLst>
      <p:ext uri="{BB962C8B-B14F-4D97-AF65-F5344CB8AC3E}">
        <p14:creationId xmlns:p14="http://schemas.microsoft.com/office/powerpoint/2010/main" val="9902031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B79D5-7F71-46D6-9FA2-3D026A7E9BD4}"/>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id="{33830738-8514-4D6A-BA1B-1B0C55F175A2}"/>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43BA2BA-846D-43EF-A3CD-3F5FFE22EBFB}"/>
              </a:ext>
            </a:extLst>
          </p:cNvPr>
          <p:cNvSpPr>
            <a:spLocks noGrp="1"/>
          </p:cNvSpPr>
          <p:nvPr>
            <p:ph type="dt" sz="half" idx="10"/>
          </p:nvPr>
        </p:nvSpPr>
        <p:spPr/>
        <p:txBody>
          <a:bodyPr/>
          <a:lstStyle/>
          <a:p>
            <a:fld id="{6C940236-30F2-4C97-A93C-EC773CF0D1DD}" type="datetimeFigureOut">
              <a:rPr lang="en-GB" smtClean="0"/>
              <a:t>29/04/2020</a:t>
            </a:fld>
            <a:endParaRPr lang="en-GB"/>
          </a:p>
        </p:txBody>
      </p:sp>
      <p:sp>
        <p:nvSpPr>
          <p:cNvPr id="5" name="Footer Placeholder 4">
            <a:extLst>
              <a:ext uri="{FF2B5EF4-FFF2-40B4-BE49-F238E27FC236}">
                <a16:creationId xmlns:a16="http://schemas.microsoft.com/office/drawing/2014/main" id="{D846EF3D-C5FC-4F23-9E07-B043E00531B1}"/>
              </a:ext>
            </a:extLst>
          </p:cNvPr>
          <p:cNvSpPr>
            <a:spLocks noGrp="1"/>
          </p:cNvSpPr>
          <p:nvPr>
            <p:ph type="ftr" sz="quarter" idx="11"/>
          </p:nvPr>
        </p:nvSpPr>
        <p:spPr/>
        <p:txBody>
          <a:bodyPr/>
          <a:lstStyle/>
          <a:p>
            <a:endParaRPr lang="en-US">
              <a:solidFill>
                <a:srgbClr val="D8D8D8"/>
              </a:solidFill>
            </a:endParaRPr>
          </a:p>
        </p:txBody>
      </p:sp>
      <p:sp>
        <p:nvSpPr>
          <p:cNvPr id="6" name="Slide Number Placeholder 5">
            <a:extLst>
              <a:ext uri="{FF2B5EF4-FFF2-40B4-BE49-F238E27FC236}">
                <a16:creationId xmlns:a16="http://schemas.microsoft.com/office/drawing/2014/main" id="{B80F9F23-BD3D-4D65-BC47-DE20B7F355A8}"/>
              </a:ext>
            </a:extLst>
          </p:cNvPr>
          <p:cNvSpPr>
            <a:spLocks noGrp="1"/>
          </p:cNvSpPr>
          <p:nvPr>
            <p:ph type="sldNum" sz="quarter" idx="12"/>
          </p:nvPr>
        </p:nvSpPr>
        <p:spPr/>
        <p:txBody>
          <a:bodyPr/>
          <a:lstStyle/>
          <a:p>
            <a:fld id="{8F55841C-8E41-46A5-937B-B6260EFB6000}" type="slidenum">
              <a:rPr lang="en-US" smtClean="0">
                <a:solidFill>
                  <a:srgbClr val="D8D8D8"/>
                </a:solidFill>
              </a:rPr>
              <a:pPr/>
              <a:t>‹#›</a:t>
            </a:fld>
            <a:endParaRPr lang="en-US">
              <a:solidFill>
                <a:srgbClr val="D8D8D8"/>
              </a:solidFill>
            </a:endParaRPr>
          </a:p>
        </p:txBody>
      </p:sp>
    </p:spTree>
    <p:extLst>
      <p:ext uri="{BB962C8B-B14F-4D97-AF65-F5344CB8AC3E}">
        <p14:creationId xmlns:p14="http://schemas.microsoft.com/office/powerpoint/2010/main" val="2184568751"/>
      </p:ext>
    </p:extLst>
  </p:cSld>
  <p:clrMapOvr>
    <a:masterClrMapping/>
  </p:clrMapOvr>
  <p:transition>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C3C0E-3C8D-43C2-8A13-B43E5E5E538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3CDD452-A22F-49CC-9B81-77C68451C25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F671119-AAF8-4990-AE79-F852DF3AC4A0}"/>
              </a:ext>
            </a:extLst>
          </p:cNvPr>
          <p:cNvSpPr>
            <a:spLocks noGrp="1"/>
          </p:cNvSpPr>
          <p:nvPr>
            <p:ph type="dt" sz="half" idx="10"/>
          </p:nvPr>
        </p:nvSpPr>
        <p:spPr/>
        <p:txBody>
          <a:bodyPr/>
          <a:lstStyle/>
          <a:p>
            <a:endParaRPr lang="en-US">
              <a:solidFill>
                <a:srgbClr val="D8D8D8"/>
              </a:solidFill>
            </a:endParaRPr>
          </a:p>
        </p:txBody>
      </p:sp>
      <p:sp>
        <p:nvSpPr>
          <p:cNvPr id="5" name="Footer Placeholder 4">
            <a:extLst>
              <a:ext uri="{FF2B5EF4-FFF2-40B4-BE49-F238E27FC236}">
                <a16:creationId xmlns:a16="http://schemas.microsoft.com/office/drawing/2014/main" id="{68BB8094-D331-4A6D-9EC3-6A534B178AB5}"/>
              </a:ext>
            </a:extLst>
          </p:cNvPr>
          <p:cNvSpPr>
            <a:spLocks noGrp="1"/>
          </p:cNvSpPr>
          <p:nvPr>
            <p:ph type="ftr" sz="quarter" idx="11"/>
          </p:nvPr>
        </p:nvSpPr>
        <p:spPr/>
        <p:txBody>
          <a:bodyPr/>
          <a:lstStyle/>
          <a:p>
            <a:endParaRPr lang="en-US">
              <a:solidFill>
                <a:srgbClr val="D8D8D8"/>
              </a:solidFill>
            </a:endParaRPr>
          </a:p>
        </p:txBody>
      </p:sp>
      <p:sp>
        <p:nvSpPr>
          <p:cNvPr id="6" name="Slide Number Placeholder 5">
            <a:extLst>
              <a:ext uri="{FF2B5EF4-FFF2-40B4-BE49-F238E27FC236}">
                <a16:creationId xmlns:a16="http://schemas.microsoft.com/office/drawing/2014/main" id="{22A67F8C-E4C4-4F38-BB9B-22039562EE17}"/>
              </a:ext>
            </a:extLst>
          </p:cNvPr>
          <p:cNvSpPr>
            <a:spLocks noGrp="1"/>
          </p:cNvSpPr>
          <p:nvPr>
            <p:ph type="sldNum" sz="quarter" idx="12"/>
          </p:nvPr>
        </p:nvSpPr>
        <p:spPr/>
        <p:txBody>
          <a:bodyPr/>
          <a:lstStyle/>
          <a:p>
            <a:fld id="{A9EA52A5-9872-4B47-AC19-73C3BF30430F}" type="slidenum">
              <a:rPr lang="en-US" smtClean="0">
                <a:solidFill>
                  <a:srgbClr val="D8D8D8"/>
                </a:solidFill>
              </a:rPr>
              <a:pPr/>
              <a:t>‹#›</a:t>
            </a:fld>
            <a:endParaRPr lang="en-US">
              <a:solidFill>
                <a:srgbClr val="D8D8D8"/>
              </a:solidFill>
            </a:endParaRPr>
          </a:p>
        </p:txBody>
      </p:sp>
    </p:spTree>
    <p:extLst>
      <p:ext uri="{BB962C8B-B14F-4D97-AF65-F5344CB8AC3E}">
        <p14:creationId xmlns:p14="http://schemas.microsoft.com/office/powerpoint/2010/main" val="3690203957"/>
      </p:ext>
    </p:extLst>
  </p:cSld>
  <p:clrMapOvr>
    <a:masterClrMapping/>
  </p:clrMapOvr>
  <p:transition>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6D1A1F-3639-4D32-8B64-8C6DF31F229D}"/>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2AC5ECA-8BA1-40E5-BA85-215A763A2621}"/>
              </a:ext>
            </a:extLst>
          </p:cNvPr>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6433375-B588-49CC-AFFD-F854DEAF558E}"/>
              </a:ext>
            </a:extLst>
          </p:cNvPr>
          <p:cNvSpPr>
            <a:spLocks noGrp="1"/>
          </p:cNvSpPr>
          <p:nvPr>
            <p:ph type="dt" sz="half" idx="10"/>
          </p:nvPr>
        </p:nvSpPr>
        <p:spPr/>
        <p:txBody>
          <a:bodyPr/>
          <a:lstStyle/>
          <a:p>
            <a:endParaRPr lang="en-US">
              <a:solidFill>
                <a:srgbClr val="D8D8D8"/>
              </a:solidFill>
            </a:endParaRPr>
          </a:p>
        </p:txBody>
      </p:sp>
      <p:sp>
        <p:nvSpPr>
          <p:cNvPr id="5" name="Footer Placeholder 4">
            <a:extLst>
              <a:ext uri="{FF2B5EF4-FFF2-40B4-BE49-F238E27FC236}">
                <a16:creationId xmlns:a16="http://schemas.microsoft.com/office/drawing/2014/main" id="{43B86A0E-5F92-4D16-8D6B-1D1C7D450A69}"/>
              </a:ext>
            </a:extLst>
          </p:cNvPr>
          <p:cNvSpPr>
            <a:spLocks noGrp="1"/>
          </p:cNvSpPr>
          <p:nvPr>
            <p:ph type="ftr" sz="quarter" idx="11"/>
          </p:nvPr>
        </p:nvSpPr>
        <p:spPr/>
        <p:txBody>
          <a:bodyPr/>
          <a:lstStyle/>
          <a:p>
            <a:endParaRPr lang="en-US">
              <a:solidFill>
                <a:srgbClr val="D8D8D8"/>
              </a:solidFill>
            </a:endParaRPr>
          </a:p>
        </p:txBody>
      </p:sp>
      <p:sp>
        <p:nvSpPr>
          <p:cNvPr id="6" name="Slide Number Placeholder 5">
            <a:extLst>
              <a:ext uri="{FF2B5EF4-FFF2-40B4-BE49-F238E27FC236}">
                <a16:creationId xmlns:a16="http://schemas.microsoft.com/office/drawing/2014/main" id="{0FD0C164-0A26-44CA-8005-CA3710100B8A}"/>
              </a:ext>
            </a:extLst>
          </p:cNvPr>
          <p:cNvSpPr>
            <a:spLocks noGrp="1"/>
          </p:cNvSpPr>
          <p:nvPr>
            <p:ph type="sldNum" sz="quarter" idx="12"/>
          </p:nvPr>
        </p:nvSpPr>
        <p:spPr/>
        <p:txBody>
          <a:bodyPr/>
          <a:lstStyle/>
          <a:p>
            <a:fld id="{A7EA27D5-A3AB-4B74-9363-02F43D9FE92B}" type="slidenum">
              <a:rPr lang="en-US" smtClean="0">
                <a:solidFill>
                  <a:srgbClr val="D8D8D8"/>
                </a:solidFill>
              </a:rPr>
              <a:pPr/>
              <a:t>‹#›</a:t>
            </a:fld>
            <a:endParaRPr lang="en-US">
              <a:solidFill>
                <a:srgbClr val="D8D8D8"/>
              </a:solidFill>
            </a:endParaRPr>
          </a:p>
        </p:txBody>
      </p:sp>
    </p:spTree>
    <p:extLst>
      <p:ext uri="{BB962C8B-B14F-4D97-AF65-F5344CB8AC3E}">
        <p14:creationId xmlns:p14="http://schemas.microsoft.com/office/powerpoint/2010/main" val="579482846"/>
      </p:ext>
    </p:extLst>
  </p:cSld>
  <p:clrMapOvr>
    <a:masterClrMapping/>
  </p:clrMapOvr>
  <p:transition>
    <p:wip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Text Placeholder 2"/>
          <p:cNvSpPr>
            <a:spLocks noGrp="1"/>
          </p:cNvSpPr>
          <p:nvPr>
            <p:ph type="body" sz="half" idx="1"/>
          </p:nvPr>
        </p:nvSpPr>
        <p:spPr>
          <a:xfrm>
            <a:off x="533400" y="838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quarter" idx="2"/>
          </p:nvPr>
        </p:nvSpPr>
        <p:spPr>
          <a:xfrm>
            <a:off x="4686300" y="838200"/>
            <a:ext cx="4000500" cy="2514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4"/>
          <p:cNvSpPr>
            <a:spLocks noGrp="1"/>
          </p:cNvSpPr>
          <p:nvPr>
            <p:ph sz="quarter" idx="3"/>
          </p:nvPr>
        </p:nvSpPr>
        <p:spPr>
          <a:xfrm>
            <a:off x="4686300" y="3505200"/>
            <a:ext cx="4000500" cy="2514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0812349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endParaRPr lang="en-US" dirty="0">
              <a:solidFill>
                <a:srgbClr val="D8D8D8"/>
              </a:solidFill>
            </a:endParaRPr>
          </a:p>
        </p:txBody>
      </p:sp>
      <p:sp>
        <p:nvSpPr>
          <p:cNvPr id="4" name="Footer Placeholder 3"/>
          <p:cNvSpPr>
            <a:spLocks noGrp="1"/>
          </p:cNvSpPr>
          <p:nvPr>
            <p:ph type="ftr" sz="quarter" idx="11"/>
          </p:nvPr>
        </p:nvSpPr>
        <p:spPr/>
        <p:txBody>
          <a:bodyPr/>
          <a:lstStyle/>
          <a:p>
            <a:endParaRPr lang="en-US" dirty="0">
              <a:solidFill>
                <a:srgbClr val="D8D8D8"/>
              </a:solidFill>
            </a:endParaRPr>
          </a:p>
        </p:txBody>
      </p:sp>
      <p:sp>
        <p:nvSpPr>
          <p:cNvPr id="5" name="Slide Number Placeholder 4"/>
          <p:cNvSpPr>
            <a:spLocks noGrp="1"/>
          </p:cNvSpPr>
          <p:nvPr>
            <p:ph type="sldNum" sz="quarter" idx="12"/>
          </p:nvPr>
        </p:nvSpPr>
        <p:spPr/>
        <p:txBody>
          <a:bodyPr/>
          <a:lstStyle/>
          <a:p>
            <a:fld id="{AB3EB8CB-3C1E-40CA-BCE2-F9B5CD6EB902}" type="slidenum">
              <a:rPr lang="en-US" smtClean="0">
                <a:solidFill>
                  <a:srgbClr val="D8D8D8"/>
                </a:solidFill>
              </a:rPr>
              <a:pPr/>
              <a:t>‹#›</a:t>
            </a:fld>
            <a:endParaRPr lang="en-US" dirty="0">
              <a:solidFill>
                <a:srgbClr val="D8D8D8"/>
              </a:solidFill>
            </a:endParaRPr>
          </a:p>
        </p:txBody>
      </p:sp>
    </p:spTree>
    <p:extLst>
      <p:ext uri="{BB962C8B-B14F-4D97-AF65-F5344CB8AC3E}">
        <p14:creationId xmlns:p14="http://schemas.microsoft.com/office/powerpoint/2010/main" val="4237279669"/>
      </p:ext>
    </p:extLst>
  </p:cSld>
  <p:clrMapOvr>
    <a:masterClrMapping/>
  </p:clrMapOvr>
  <p:transition>
    <p:wip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endParaRPr lang="en-US" dirty="0">
              <a:solidFill>
                <a:srgbClr val="D8D8D8"/>
              </a:solidFill>
            </a:endParaRPr>
          </a:p>
        </p:txBody>
      </p:sp>
      <p:sp>
        <p:nvSpPr>
          <p:cNvPr id="4" name="Footer Placeholder 3"/>
          <p:cNvSpPr>
            <a:spLocks noGrp="1"/>
          </p:cNvSpPr>
          <p:nvPr>
            <p:ph type="ftr" sz="quarter" idx="11"/>
          </p:nvPr>
        </p:nvSpPr>
        <p:spPr/>
        <p:txBody>
          <a:bodyPr/>
          <a:lstStyle/>
          <a:p>
            <a:endParaRPr lang="en-US" dirty="0">
              <a:solidFill>
                <a:srgbClr val="D8D8D8"/>
              </a:solidFill>
            </a:endParaRPr>
          </a:p>
        </p:txBody>
      </p:sp>
      <p:sp>
        <p:nvSpPr>
          <p:cNvPr id="5" name="Slide Number Placeholder 4"/>
          <p:cNvSpPr>
            <a:spLocks noGrp="1"/>
          </p:cNvSpPr>
          <p:nvPr>
            <p:ph type="sldNum" sz="quarter" idx="12"/>
          </p:nvPr>
        </p:nvSpPr>
        <p:spPr/>
        <p:txBody>
          <a:bodyPr/>
          <a:lstStyle/>
          <a:p>
            <a:fld id="{AB3EB8CB-3C1E-40CA-BCE2-F9B5CD6EB902}" type="slidenum">
              <a:rPr lang="en-US" smtClean="0">
                <a:solidFill>
                  <a:srgbClr val="D8D8D8"/>
                </a:solidFill>
              </a:rPr>
              <a:pPr/>
              <a:t>‹#›</a:t>
            </a:fld>
            <a:endParaRPr lang="en-US" dirty="0">
              <a:solidFill>
                <a:srgbClr val="D8D8D8"/>
              </a:solidFill>
            </a:endParaRPr>
          </a:p>
        </p:txBody>
      </p:sp>
    </p:spTree>
    <p:extLst>
      <p:ext uri="{BB962C8B-B14F-4D97-AF65-F5344CB8AC3E}">
        <p14:creationId xmlns:p14="http://schemas.microsoft.com/office/powerpoint/2010/main" val="3510596789"/>
      </p:ext>
    </p:extLst>
  </p:cSld>
  <p:clrMapOvr>
    <a:masterClrMapping/>
  </p:clrMapOvr>
  <p:transition>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65CC9-D8AE-41A5-9BF6-FA9F52913E0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F4AF87F-B341-49F5-90A8-9D79F97AEB4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155B299-7202-4A9B-870F-4472AE291ECF}"/>
              </a:ext>
            </a:extLst>
          </p:cNvPr>
          <p:cNvSpPr>
            <a:spLocks noGrp="1"/>
          </p:cNvSpPr>
          <p:nvPr>
            <p:ph type="dt" sz="half" idx="10"/>
          </p:nvPr>
        </p:nvSpPr>
        <p:spPr/>
        <p:txBody>
          <a:bodyPr/>
          <a:lstStyle/>
          <a:p>
            <a:endParaRPr lang="en-US">
              <a:solidFill>
                <a:srgbClr val="D8D8D8"/>
              </a:solidFill>
            </a:endParaRPr>
          </a:p>
        </p:txBody>
      </p:sp>
      <p:sp>
        <p:nvSpPr>
          <p:cNvPr id="5" name="Footer Placeholder 4">
            <a:extLst>
              <a:ext uri="{FF2B5EF4-FFF2-40B4-BE49-F238E27FC236}">
                <a16:creationId xmlns:a16="http://schemas.microsoft.com/office/drawing/2014/main" id="{43B15353-4C25-4AC1-96F9-1B00821D753E}"/>
              </a:ext>
            </a:extLst>
          </p:cNvPr>
          <p:cNvSpPr>
            <a:spLocks noGrp="1"/>
          </p:cNvSpPr>
          <p:nvPr>
            <p:ph type="ftr" sz="quarter" idx="11"/>
          </p:nvPr>
        </p:nvSpPr>
        <p:spPr/>
        <p:txBody>
          <a:bodyPr/>
          <a:lstStyle/>
          <a:p>
            <a:endParaRPr lang="en-US">
              <a:solidFill>
                <a:srgbClr val="D8D8D8"/>
              </a:solidFill>
            </a:endParaRPr>
          </a:p>
        </p:txBody>
      </p:sp>
      <p:sp>
        <p:nvSpPr>
          <p:cNvPr id="6" name="Slide Number Placeholder 5">
            <a:extLst>
              <a:ext uri="{FF2B5EF4-FFF2-40B4-BE49-F238E27FC236}">
                <a16:creationId xmlns:a16="http://schemas.microsoft.com/office/drawing/2014/main" id="{0665B53D-E6C6-46E8-80F6-1750B5110B92}"/>
              </a:ext>
            </a:extLst>
          </p:cNvPr>
          <p:cNvSpPr>
            <a:spLocks noGrp="1"/>
          </p:cNvSpPr>
          <p:nvPr>
            <p:ph type="sldNum" sz="quarter" idx="12"/>
          </p:nvPr>
        </p:nvSpPr>
        <p:spPr/>
        <p:txBody>
          <a:bodyPr/>
          <a:lstStyle/>
          <a:p>
            <a:fld id="{83B8C41B-2159-403C-95CC-0D29CE0ACD21}" type="slidenum">
              <a:rPr lang="en-US" smtClean="0">
                <a:solidFill>
                  <a:srgbClr val="D8D8D8"/>
                </a:solidFill>
              </a:rPr>
              <a:pPr/>
              <a:t>‹#›</a:t>
            </a:fld>
            <a:endParaRPr lang="en-US">
              <a:solidFill>
                <a:srgbClr val="D8D8D8"/>
              </a:solidFill>
            </a:endParaRPr>
          </a:p>
        </p:txBody>
      </p:sp>
    </p:spTree>
    <p:extLst>
      <p:ext uri="{BB962C8B-B14F-4D97-AF65-F5344CB8AC3E}">
        <p14:creationId xmlns:p14="http://schemas.microsoft.com/office/powerpoint/2010/main" val="3513680505"/>
      </p:ext>
    </p:extLst>
  </p:cSld>
  <p:clrMapOvr>
    <a:masterClrMapping/>
  </p:clrMapOvr>
  <p:transition>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C94AA-DDD4-48D2-ACAE-3432F001F534}"/>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2D86C79-2FFC-4B25-9DC9-E473C475A161}"/>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ADF992E-1812-4D18-82E4-0B227E44F23F}"/>
              </a:ext>
            </a:extLst>
          </p:cNvPr>
          <p:cNvSpPr>
            <a:spLocks noGrp="1"/>
          </p:cNvSpPr>
          <p:nvPr>
            <p:ph type="dt" sz="half" idx="10"/>
          </p:nvPr>
        </p:nvSpPr>
        <p:spPr/>
        <p:txBody>
          <a:bodyPr/>
          <a:lstStyle/>
          <a:p>
            <a:endParaRPr lang="en-US" dirty="0">
              <a:solidFill>
                <a:srgbClr val="D8D8D8"/>
              </a:solidFill>
            </a:endParaRPr>
          </a:p>
        </p:txBody>
      </p:sp>
      <p:sp>
        <p:nvSpPr>
          <p:cNvPr id="5" name="Footer Placeholder 4">
            <a:extLst>
              <a:ext uri="{FF2B5EF4-FFF2-40B4-BE49-F238E27FC236}">
                <a16:creationId xmlns:a16="http://schemas.microsoft.com/office/drawing/2014/main" id="{2D910BF9-AE51-4D98-9CDA-F3168F47386B}"/>
              </a:ext>
            </a:extLst>
          </p:cNvPr>
          <p:cNvSpPr>
            <a:spLocks noGrp="1"/>
          </p:cNvSpPr>
          <p:nvPr>
            <p:ph type="ftr" sz="quarter" idx="11"/>
          </p:nvPr>
        </p:nvSpPr>
        <p:spPr/>
        <p:txBody>
          <a:bodyPr/>
          <a:lstStyle/>
          <a:p>
            <a:endParaRPr lang="en-US" dirty="0">
              <a:solidFill>
                <a:srgbClr val="D8D8D8"/>
              </a:solidFill>
            </a:endParaRPr>
          </a:p>
        </p:txBody>
      </p:sp>
      <p:sp>
        <p:nvSpPr>
          <p:cNvPr id="6" name="Slide Number Placeholder 5">
            <a:extLst>
              <a:ext uri="{FF2B5EF4-FFF2-40B4-BE49-F238E27FC236}">
                <a16:creationId xmlns:a16="http://schemas.microsoft.com/office/drawing/2014/main" id="{21DCCEA3-B0C2-403A-9809-19F206237D8C}"/>
              </a:ext>
            </a:extLst>
          </p:cNvPr>
          <p:cNvSpPr>
            <a:spLocks noGrp="1"/>
          </p:cNvSpPr>
          <p:nvPr>
            <p:ph type="sldNum" sz="quarter" idx="12"/>
          </p:nvPr>
        </p:nvSpPr>
        <p:spPr/>
        <p:txBody>
          <a:bodyPr/>
          <a:lstStyle/>
          <a:p>
            <a:fld id="{268F16B3-F5F5-4431-8AA7-0E1B435C3FBB}" type="slidenum">
              <a:rPr lang="en-US" smtClean="0">
                <a:solidFill>
                  <a:srgbClr val="D8D8D8"/>
                </a:solidFill>
              </a:rPr>
              <a:pPr/>
              <a:t>‹#›</a:t>
            </a:fld>
            <a:endParaRPr lang="en-US" dirty="0">
              <a:solidFill>
                <a:srgbClr val="D8D8D8"/>
              </a:solidFill>
            </a:endParaRPr>
          </a:p>
        </p:txBody>
      </p:sp>
    </p:spTree>
    <p:extLst>
      <p:ext uri="{BB962C8B-B14F-4D97-AF65-F5344CB8AC3E}">
        <p14:creationId xmlns:p14="http://schemas.microsoft.com/office/powerpoint/2010/main" val="2531573766"/>
      </p:ext>
    </p:extLst>
  </p:cSld>
  <p:clrMapOvr>
    <a:masterClrMapping/>
  </p:clrMapOvr>
  <p:transition>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08A57-5BD8-43B3-878A-D73A5644D11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94AA252-229C-486F-AF7F-1684A620FF7D}"/>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C7CE8C4-DF7C-4324-86F0-440EB69D76A6}"/>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1218079-863E-4EE6-B95B-913D53C20BA7}"/>
              </a:ext>
            </a:extLst>
          </p:cNvPr>
          <p:cNvSpPr>
            <a:spLocks noGrp="1"/>
          </p:cNvSpPr>
          <p:nvPr>
            <p:ph type="dt" sz="half" idx="10"/>
          </p:nvPr>
        </p:nvSpPr>
        <p:spPr/>
        <p:txBody>
          <a:bodyPr/>
          <a:lstStyle/>
          <a:p>
            <a:endParaRPr lang="en-US">
              <a:solidFill>
                <a:srgbClr val="D8D8D8"/>
              </a:solidFill>
            </a:endParaRPr>
          </a:p>
        </p:txBody>
      </p:sp>
      <p:sp>
        <p:nvSpPr>
          <p:cNvPr id="6" name="Footer Placeholder 5">
            <a:extLst>
              <a:ext uri="{FF2B5EF4-FFF2-40B4-BE49-F238E27FC236}">
                <a16:creationId xmlns:a16="http://schemas.microsoft.com/office/drawing/2014/main" id="{6EABE2D9-1394-457C-804E-2B13A63C7E9A}"/>
              </a:ext>
            </a:extLst>
          </p:cNvPr>
          <p:cNvSpPr>
            <a:spLocks noGrp="1"/>
          </p:cNvSpPr>
          <p:nvPr>
            <p:ph type="ftr" sz="quarter" idx="11"/>
          </p:nvPr>
        </p:nvSpPr>
        <p:spPr/>
        <p:txBody>
          <a:bodyPr/>
          <a:lstStyle/>
          <a:p>
            <a:endParaRPr lang="en-US">
              <a:solidFill>
                <a:srgbClr val="D8D8D8"/>
              </a:solidFill>
            </a:endParaRPr>
          </a:p>
        </p:txBody>
      </p:sp>
      <p:sp>
        <p:nvSpPr>
          <p:cNvPr id="7" name="Slide Number Placeholder 6">
            <a:extLst>
              <a:ext uri="{FF2B5EF4-FFF2-40B4-BE49-F238E27FC236}">
                <a16:creationId xmlns:a16="http://schemas.microsoft.com/office/drawing/2014/main" id="{F0C70FDE-387D-4ABC-BA8A-F74981E9DD88}"/>
              </a:ext>
            </a:extLst>
          </p:cNvPr>
          <p:cNvSpPr>
            <a:spLocks noGrp="1"/>
          </p:cNvSpPr>
          <p:nvPr>
            <p:ph type="sldNum" sz="quarter" idx="12"/>
          </p:nvPr>
        </p:nvSpPr>
        <p:spPr/>
        <p:txBody>
          <a:bodyPr/>
          <a:lstStyle/>
          <a:p>
            <a:fld id="{0DEC1E11-3E41-430F-A6CD-1B79E35C8EAC}" type="slidenum">
              <a:rPr lang="en-US" smtClean="0">
                <a:solidFill>
                  <a:srgbClr val="D8D8D8"/>
                </a:solidFill>
              </a:rPr>
              <a:pPr/>
              <a:t>‹#›</a:t>
            </a:fld>
            <a:endParaRPr lang="en-US">
              <a:solidFill>
                <a:srgbClr val="D8D8D8"/>
              </a:solidFill>
            </a:endParaRPr>
          </a:p>
        </p:txBody>
      </p:sp>
    </p:spTree>
    <p:extLst>
      <p:ext uri="{BB962C8B-B14F-4D97-AF65-F5344CB8AC3E}">
        <p14:creationId xmlns:p14="http://schemas.microsoft.com/office/powerpoint/2010/main" val="777755058"/>
      </p:ext>
    </p:extLst>
  </p:cSld>
  <p:clrMapOvr>
    <a:masterClrMapping/>
  </p:clrMapOvr>
  <p:transition>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FE81B-4A37-4B06-B322-EED996416D00}"/>
              </a:ext>
            </a:extLst>
          </p:cNvPr>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C2CB23C-7EF7-49F3-9C56-EC7905EB368E}"/>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E33A5CD5-7876-47F5-A799-8487DDCD1789}"/>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8A9B5DD-FB7A-4EC8-B372-AD0BCCBCE4F9}"/>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40AB2064-E9EE-410E-8ED7-71F18C58AD8C}"/>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F76F37F-88C3-4FF4-B758-71924E0C424C}"/>
              </a:ext>
            </a:extLst>
          </p:cNvPr>
          <p:cNvSpPr>
            <a:spLocks noGrp="1"/>
          </p:cNvSpPr>
          <p:nvPr>
            <p:ph type="dt" sz="half" idx="10"/>
          </p:nvPr>
        </p:nvSpPr>
        <p:spPr/>
        <p:txBody>
          <a:bodyPr/>
          <a:lstStyle/>
          <a:p>
            <a:endParaRPr lang="en-US">
              <a:solidFill>
                <a:srgbClr val="D8D8D8"/>
              </a:solidFill>
            </a:endParaRPr>
          </a:p>
        </p:txBody>
      </p:sp>
      <p:sp>
        <p:nvSpPr>
          <p:cNvPr id="8" name="Footer Placeholder 7">
            <a:extLst>
              <a:ext uri="{FF2B5EF4-FFF2-40B4-BE49-F238E27FC236}">
                <a16:creationId xmlns:a16="http://schemas.microsoft.com/office/drawing/2014/main" id="{0A4F2A7E-94DE-4BEA-A6D6-0362FE2AF5C7}"/>
              </a:ext>
            </a:extLst>
          </p:cNvPr>
          <p:cNvSpPr>
            <a:spLocks noGrp="1"/>
          </p:cNvSpPr>
          <p:nvPr>
            <p:ph type="ftr" sz="quarter" idx="11"/>
          </p:nvPr>
        </p:nvSpPr>
        <p:spPr/>
        <p:txBody>
          <a:bodyPr/>
          <a:lstStyle/>
          <a:p>
            <a:endParaRPr lang="en-US">
              <a:solidFill>
                <a:srgbClr val="D8D8D8"/>
              </a:solidFill>
            </a:endParaRPr>
          </a:p>
        </p:txBody>
      </p:sp>
      <p:sp>
        <p:nvSpPr>
          <p:cNvPr id="9" name="Slide Number Placeholder 8">
            <a:extLst>
              <a:ext uri="{FF2B5EF4-FFF2-40B4-BE49-F238E27FC236}">
                <a16:creationId xmlns:a16="http://schemas.microsoft.com/office/drawing/2014/main" id="{26871A5C-74C7-45B7-8B3A-FE9F705034B9}"/>
              </a:ext>
            </a:extLst>
          </p:cNvPr>
          <p:cNvSpPr>
            <a:spLocks noGrp="1"/>
          </p:cNvSpPr>
          <p:nvPr>
            <p:ph type="sldNum" sz="quarter" idx="12"/>
          </p:nvPr>
        </p:nvSpPr>
        <p:spPr/>
        <p:txBody>
          <a:bodyPr/>
          <a:lstStyle/>
          <a:p>
            <a:fld id="{851797B8-AEF7-4392-B143-A3224560DFDE}" type="slidenum">
              <a:rPr lang="en-US" smtClean="0">
                <a:solidFill>
                  <a:srgbClr val="D8D8D8"/>
                </a:solidFill>
              </a:rPr>
              <a:pPr/>
              <a:t>‹#›</a:t>
            </a:fld>
            <a:endParaRPr lang="en-US">
              <a:solidFill>
                <a:srgbClr val="D8D8D8"/>
              </a:solidFill>
            </a:endParaRPr>
          </a:p>
        </p:txBody>
      </p:sp>
    </p:spTree>
    <p:extLst>
      <p:ext uri="{BB962C8B-B14F-4D97-AF65-F5344CB8AC3E}">
        <p14:creationId xmlns:p14="http://schemas.microsoft.com/office/powerpoint/2010/main" val="175987249"/>
      </p:ext>
    </p:extLst>
  </p:cSld>
  <p:clrMapOvr>
    <a:masterClrMapping/>
  </p:clrMapOvr>
  <p:transition>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B2913-788D-4E9F-B8A5-BDDDDB700F3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746F09B-FC45-4423-BEAE-51EF5A52997E}"/>
              </a:ext>
            </a:extLst>
          </p:cNvPr>
          <p:cNvSpPr>
            <a:spLocks noGrp="1"/>
          </p:cNvSpPr>
          <p:nvPr>
            <p:ph type="dt" sz="half" idx="10"/>
          </p:nvPr>
        </p:nvSpPr>
        <p:spPr/>
        <p:txBody>
          <a:bodyPr/>
          <a:lstStyle/>
          <a:p>
            <a:endParaRPr lang="en-US" dirty="0">
              <a:solidFill>
                <a:srgbClr val="D8D8D8"/>
              </a:solidFill>
            </a:endParaRPr>
          </a:p>
        </p:txBody>
      </p:sp>
      <p:sp>
        <p:nvSpPr>
          <p:cNvPr id="4" name="Footer Placeholder 3">
            <a:extLst>
              <a:ext uri="{FF2B5EF4-FFF2-40B4-BE49-F238E27FC236}">
                <a16:creationId xmlns:a16="http://schemas.microsoft.com/office/drawing/2014/main" id="{3B8BAE1A-A355-43DB-BEE9-044AA570DE9F}"/>
              </a:ext>
            </a:extLst>
          </p:cNvPr>
          <p:cNvSpPr>
            <a:spLocks noGrp="1"/>
          </p:cNvSpPr>
          <p:nvPr>
            <p:ph type="ftr" sz="quarter" idx="11"/>
          </p:nvPr>
        </p:nvSpPr>
        <p:spPr/>
        <p:txBody>
          <a:bodyPr/>
          <a:lstStyle/>
          <a:p>
            <a:endParaRPr lang="en-US" dirty="0">
              <a:solidFill>
                <a:srgbClr val="D8D8D8"/>
              </a:solidFill>
            </a:endParaRPr>
          </a:p>
        </p:txBody>
      </p:sp>
      <p:sp>
        <p:nvSpPr>
          <p:cNvPr id="5" name="Slide Number Placeholder 4">
            <a:extLst>
              <a:ext uri="{FF2B5EF4-FFF2-40B4-BE49-F238E27FC236}">
                <a16:creationId xmlns:a16="http://schemas.microsoft.com/office/drawing/2014/main" id="{0A3BBA52-87EC-44E5-957C-26933FEE6184}"/>
              </a:ext>
            </a:extLst>
          </p:cNvPr>
          <p:cNvSpPr>
            <a:spLocks noGrp="1"/>
          </p:cNvSpPr>
          <p:nvPr>
            <p:ph type="sldNum" sz="quarter" idx="12"/>
          </p:nvPr>
        </p:nvSpPr>
        <p:spPr/>
        <p:txBody>
          <a:bodyPr/>
          <a:lstStyle/>
          <a:p>
            <a:fld id="{4B8F435B-FBD9-469F-8DE7-18198B022196}" type="slidenum">
              <a:rPr lang="en-US" smtClean="0">
                <a:solidFill>
                  <a:srgbClr val="D8D8D8"/>
                </a:solidFill>
              </a:rPr>
              <a:pPr/>
              <a:t>‹#›</a:t>
            </a:fld>
            <a:endParaRPr lang="en-US">
              <a:solidFill>
                <a:srgbClr val="D8D8D8"/>
              </a:solidFill>
            </a:endParaRPr>
          </a:p>
        </p:txBody>
      </p:sp>
    </p:spTree>
    <p:extLst>
      <p:ext uri="{BB962C8B-B14F-4D97-AF65-F5344CB8AC3E}">
        <p14:creationId xmlns:p14="http://schemas.microsoft.com/office/powerpoint/2010/main" val="1324451494"/>
      </p:ext>
    </p:extLst>
  </p:cSld>
  <p:clrMapOvr>
    <a:masterClrMapping/>
  </p:clrMapOvr>
  <p:transition>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77B2553-B791-4EA1-81DC-5A8EEF40959B}"/>
              </a:ext>
            </a:extLst>
          </p:cNvPr>
          <p:cNvSpPr>
            <a:spLocks noGrp="1"/>
          </p:cNvSpPr>
          <p:nvPr>
            <p:ph type="dt" sz="half" idx="10"/>
          </p:nvPr>
        </p:nvSpPr>
        <p:spPr/>
        <p:txBody>
          <a:bodyPr/>
          <a:lstStyle/>
          <a:p>
            <a:endParaRPr lang="en-US">
              <a:solidFill>
                <a:srgbClr val="D8D8D8"/>
              </a:solidFill>
            </a:endParaRPr>
          </a:p>
        </p:txBody>
      </p:sp>
      <p:sp>
        <p:nvSpPr>
          <p:cNvPr id="3" name="Footer Placeholder 2">
            <a:extLst>
              <a:ext uri="{FF2B5EF4-FFF2-40B4-BE49-F238E27FC236}">
                <a16:creationId xmlns:a16="http://schemas.microsoft.com/office/drawing/2014/main" id="{D0A37D8D-5A31-4CB7-82F7-C915463FDD81}"/>
              </a:ext>
            </a:extLst>
          </p:cNvPr>
          <p:cNvSpPr>
            <a:spLocks noGrp="1"/>
          </p:cNvSpPr>
          <p:nvPr>
            <p:ph type="ftr" sz="quarter" idx="11"/>
          </p:nvPr>
        </p:nvSpPr>
        <p:spPr/>
        <p:txBody>
          <a:bodyPr/>
          <a:lstStyle/>
          <a:p>
            <a:endParaRPr lang="en-US">
              <a:solidFill>
                <a:srgbClr val="D8D8D8"/>
              </a:solidFill>
            </a:endParaRPr>
          </a:p>
        </p:txBody>
      </p:sp>
      <p:sp>
        <p:nvSpPr>
          <p:cNvPr id="4" name="Slide Number Placeholder 3">
            <a:extLst>
              <a:ext uri="{FF2B5EF4-FFF2-40B4-BE49-F238E27FC236}">
                <a16:creationId xmlns:a16="http://schemas.microsoft.com/office/drawing/2014/main" id="{1EEA4176-A51D-461A-B51D-683E707E2F1D}"/>
              </a:ext>
            </a:extLst>
          </p:cNvPr>
          <p:cNvSpPr>
            <a:spLocks noGrp="1"/>
          </p:cNvSpPr>
          <p:nvPr>
            <p:ph type="sldNum" sz="quarter" idx="12"/>
          </p:nvPr>
        </p:nvSpPr>
        <p:spPr/>
        <p:txBody>
          <a:bodyPr/>
          <a:lstStyle/>
          <a:p>
            <a:fld id="{AAE1C247-DDFC-49B0-AD97-C2FAB3F73925}" type="slidenum">
              <a:rPr lang="en-US" smtClean="0">
                <a:solidFill>
                  <a:srgbClr val="D8D8D8"/>
                </a:solidFill>
              </a:rPr>
              <a:pPr/>
              <a:t>‹#›</a:t>
            </a:fld>
            <a:endParaRPr lang="en-US">
              <a:solidFill>
                <a:srgbClr val="D8D8D8"/>
              </a:solidFill>
            </a:endParaRPr>
          </a:p>
        </p:txBody>
      </p:sp>
    </p:spTree>
    <p:extLst>
      <p:ext uri="{BB962C8B-B14F-4D97-AF65-F5344CB8AC3E}">
        <p14:creationId xmlns:p14="http://schemas.microsoft.com/office/powerpoint/2010/main" val="1755433044"/>
      </p:ext>
    </p:extLst>
  </p:cSld>
  <p:clrMapOvr>
    <a:masterClrMapping/>
  </p:clrMapOvr>
  <p:transition>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90FEF-A2B5-481B-8EC5-0096423A9AD0}"/>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53D2291-60C7-49C3-8F11-13690B3EE4FF}"/>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2228F76-7C1D-4CE7-8675-F17DA4C49A1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39A9AFFA-614E-472F-A78C-78C43F846905}"/>
              </a:ext>
            </a:extLst>
          </p:cNvPr>
          <p:cNvSpPr>
            <a:spLocks noGrp="1"/>
          </p:cNvSpPr>
          <p:nvPr>
            <p:ph type="dt" sz="half" idx="10"/>
          </p:nvPr>
        </p:nvSpPr>
        <p:spPr/>
        <p:txBody>
          <a:bodyPr/>
          <a:lstStyle/>
          <a:p>
            <a:endParaRPr lang="en-US">
              <a:solidFill>
                <a:srgbClr val="D8D8D8"/>
              </a:solidFill>
            </a:endParaRPr>
          </a:p>
        </p:txBody>
      </p:sp>
      <p:sp>
        <p:nvSpPr>
          <p:cNvPr id="6" name="Footer Placeholder 5">
            <a:extLst>
              <a:ext uri="{FF2B5EF4-FFF2-40B4-BE49-F238E27FC236}">
                <a16:creationId xmlns:a16="http://schemas.microsoft.com/office/drawing/2014/main" id="{AF0CC92D-655F-44A7-A34B-92247634FA70}"/>
              </a:ext>
            </a:extLst>
          </p:cNvPr>
          <p:cNvSpPr>
            <a:spLocks noGrp="1"/>
          </p:cNvSpPr>
          <p:nvPr>
            <p:ph type="ftr" sz="quarter" idx="11"/>
          </p:nvPr>
        </p:nvSpPr>
        <p:spPr/>
        <p:txBody>
          <a:bodyPr/>
          <a:lstStyle/>
          <a:p>
            <a:endParaRPr lang="en-US">
              <a:solidFill>
                <a:srgbClr val="D8D8D8"/>
              </a:solidFill>
            </a:endParaRPr>
          </a:p>
        </p:txBody>
      </p:sp>
      <p:sp>
        <p:nvSpPr>
          <p:cNvPr id="7" name="Slide Number Placeholder 6">
            <a:extLst>
              <a:ext uri="{FF2B5EF4-FFF2-40B4-BE49-F238E27FC236}">
                <a16:creationId xmlns:a16="http://schemas.microsoft.com/office/drawing/2014/main" id="{69F34054-7FAF-45B0-8AD3-8A5C9A6C539D}"/>
              </a:ext>
            </a:extLst>
          </p:cNvPr>
          <p:cNvSpPr>
            <a:spLocks noGrp="1"/>
          </p:cNvSpPr>
          <p:nvPr>
            <p:ph type="sldNum" sz="quarter" idx="12"/>
          </p:nvPr>
        </p:nvSpPr>
        <p:spPr/>
        <p:txBody>
          <a:bodyPr/>
          <a:lstStyle/>
          <a:p>
            <a:fld id="{547F6F62-2BB2-410B-8F3F-D3D430D60AD5}" type="slidenum">
              <a:rPr lang="en-US" smtClean="0">
                <a:solidFill>
                  <a:srgbClr val="D8D8D8"/>
                </a:solidFill>
              </a:rPr>
              <a:pPr/>
              <a:t>‹#›</a:t>
            </a:fld>
            <a:endParaRPr lang="en-US">
              <a:solidFill>
                <a:srgbClr val="D8D8D8"/>
              </a:solidFill>
            </a:endParaRPr>
          </a:p>
        </p:txBody>
      </p:sp>
    </p:spTree>
    <p:extLst>
      <p:ext uri="{BB962C8B-B14F-4D97-AF65-F5344CB8AC3E}">
        <p14:creationId xmlns:p14="http://schemas.microsoft.com/office/powerpoint/2010/main" val="398260673"/>
      </p:ext>
    </p:extLst>
  </p:cSld>
  <p:clrMapOvr>
    <a:masterClrMapping/>
  </p:clrMapOvr>
  <p:transition>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215E8-DC12-4064-98C9-20A49EA8D602}"/>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DFA0A66-B8CB-4154-9FFB-9ED4FDAAEE7B}"/>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a:extLst>
              <a:ext uri="{FF2B5EF4-FFF2-40B4-BE49-F238E27FC236}">
                <a16:creationId xmlns:a16="http://schemas.microsoft.com/office/drawing/2014/main" id="{C5B8889A-0CFA-42ED-B098-B96C371A9523}"/>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293FE4B0-F145-4F75-B4AF-127437E4052F}"/>
              </a:ext>
            </a:extLst>
          </p:cNvPr>
          <p:cNvSpPr>
            <a:spLocks noGrp="1"/>
          </p:cNvSpPr>
          <p:nvPr>
            <p:ph type="dt" sz="half" idx="10"/>
          </p:nvPr>
        </p:nvSpPr>
        <p:spPr/>
        <p:txBody>
          <a:bodyPr/>
          <a:lstStyle/>
          <a:p>
            <a:endParaRPr lang="en-US">
              <a:solidFill>
                <a:srgbClr val="D8D8D8"/>
              </a:solidFill>
            </a:endParaRPr>
          </a:p>
        </p:txBody>
      </p:sp>
      <p:sp>
        <p:nvSpPr>
          <p:cNvPr id="6" name="Footer Placeholder 5">
            <a:extLst>
              <a:ext uri="{FF2B5EF4-FFF2-40B4-BE49-F238E27FC236}">
                <a16:creationId xmlns:a16="http://schemas.microsoft.com/office/drawing/2014/main" id="{FA85DC9F-BD04-46A2-88D0-B639AD771812}"/>
              </a:ext>
            </a:extLst>
          </p:cNvPr>
          <p:cNvSpPr>
            <a:spLocks noGrp="1"/>
          </p:cNvSpPr>
          <p:nvPr>
            <p:ph type="ftr" sz="quarter" idx="11"/>
          </p:nvPr>
        </p:nvSpPr>
        <p:spPr/>
        <p:txBody>
          <a:bodyPr/>
          <a:lstStyle/>
          <a:p>
            <a:endParaRPr lang="en-US">
              <a:solidFill>
                <a:srgbClr val="D8D8D8"/>
              </a:solidFill>
            </a:endParaRPr>
          </a:p>
        </p:txBody>
      </p:sp>
      <p:sp>
        <p:nvSpPr>
          <p:cNvPr id="7" name="Slide Number Placeholder 6">
            <a:extLst>
              <a:ext uri="{FF2B5EF4-FFF2-40B4-BE49-F238E27FC236}">
                <a16:creationId xmlns:a16="http://schemas.microsoft.com/office/drawing/2014/main" id="{0557F509-9768-4BE5-AACD-97AE64CA5321}"/>
              </a:ext>
            </a:extLst>
          </p:cNvPr>
          <p:cNvSpPr>
            <a:spLocks noGrp="1"/>
          </p:cNvSpPr>
          <p:nvPr>
            <p:ph type="sldNum" sz="quarter" idx="12"/>
          </p:nvPr>
        </p:nvSpPr>
        <p:spPr/>
        <p:txBody>
          <a:bodyPr/>
          <a:lstStyle/>
          <a:p>
            <a:fld id="{499F380C-4ACC-4A13-BB4F-65596BE99C88}" type="slidenum">
              <a:rPr lang="en-US" smtClean="0">
                <a:solidFill>
                  <a:srgbClr val="D8D8D8"/>
                </a:solidFill>
              </a:rPr>
              <a:pPr/>
              <a:t>‹#›</a:t>
            </a:fld>
            <a:endParaRPr lang="en-US">
              <a:solidFill>
                <a:srgbClr val="D8D8D8"/>
              </a:solidFill>
            </a:endParaRPr>
          </a:p>
        </p:txBody>
      </p:sp>
    </p:spTree>
    <p:extLst>
      <p:ext uri="{BB962C8B-B14F-4D97-AF65-F5344CB8AC3E}">
        <p14:creationId xmlns:p14="http://schemas.microsoft.com/office/powerpoint/2010/main" val="562991013"/>
      </p:ext>
    </p:extLst>
  </p:cSld>
  <p:clrMapOvr>
    <a:masterClrMapping/>
  </p:clrMapOvr>
  <p:transition>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1C636D9-305E-433D-A9C5-340A218EEF53}"/>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8EF88F6-EC17-4483-94A5-A71A1546883D}"/>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D99AADE-4D9D-410E-BF1A-58BFF6EB07AD}"/>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solidFill>
                <a:srgbClr val="D8D8D8"/>
              </a:solidFill>
            </a:endParaRPr>
          </a:p>
        </p:txBody>
      </p:sp>
      <p:sp>
        <p:nvSpPr>
          <p:cNvPr id="5" name="Footer Placeholder 4">
            <a:extLst>
              <a:ext uri="{FF2B5EF4-FFF2-40B4-BE49-F238E27FC236}">
                <a16:creationId xmlns:a16="http://schemas.microsoft.com/office/drawing/2014/main" id="{44F275E6-DD15-47F5-8203-A3BF99CB8410}"/>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solidFill>
                <a:srgbClr val="D8D8D8"/>
              </a:solidFill>
            </a:endParaRPr>
          </a:p>
        </p:txBody>
      </p:sp>
      <p:sp>
        <p:nvSpPr>
          <p:cNvPr id="6" name="Slide Number Placeholder 5">
            <a:extLst>
              <a:ext uri="{FF2B5EF4-FFF2-40B4-BE49-F238E27FC236}">
                <a16:creationId xmlns:a16="http://schemas.microsoft.com/office/drawing/2014/main" id="{1741F6BC-EB1A-4935-95DC-8FC073150AB9}"/>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B3EB8CB-3C1E-40CA-BCE2-F9B5CD6EB902}" type="slidenum">
              <a:rPr lang="en-US" smtClean="0">
                <a:solidFill>
                  <a:srgbClr val="D8D8D8"/>
                </a:solidFill>
              </a:rPr>
              <a:pPr/>
              <a:t>‹#›</a:t>
            </a:fld>
            <a:endParaRPr lang="en-US" dirty="0">
              <a:solidFill>
                <a:srgbClr val="D8D8D8"/>
              </a:solidFill>
            </a:endParaRPr>
          </a:p>
        </p:txBody>
      </p:sp>
    </p:spTree>
    <p:extLst>
      <p:ext uri="{BB962C8B-B14F-4D97-AF65-F5344CB8AC3E}">
        <p14:creationId xmlns:p14="http://schemas.microsoft.com/office/powerpoint/2010/main" val="1010984513"/>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 id="2147483689" r:id="rId13"/>
    <p:sldLayoutId id="2147483676" r:id="rId14"/>
  </p:sldLayoutIdLst>
  <p:transition>
    <p:wipe/>
  </p:transition>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www.google.co.uk/url?sa=i&amp;rct=j&amp;q=&amp;esrc=s&amp;frm=1&amp;source=images&amp;cd=&amp;cad=rja&amp;uact=8&amp;docid=homw_xnEZ65JHM&amp;tbnid=hrfLecvM4wVkBM:&amp;ved=0CAUQjRw&amp;url=http://www.newstruth.co.uk/no-traffic-lights/&amp;ei=yVuYU7CEDMj14QSRzoHoBA&amp;bvm=bv.68693194,d.bGE&amp;psig=AFQjCNFz63OXmji5nWfXh6S-2YYUsonAOg&amp;ust=1402580235906370"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http://www.google.co.uk/url?sa=i&amp;rct=j&amp;q=&amp;esrc=s&amp;frm=1&amp;source=images&amp;cd=&amp;cad=rja&amp;uact=8&amp;docid=homw_xnEZ65JHM&amp;tbnid=hrfLecvM4wVkBM:&amp;ved=0CAUQjRw&amp;url=http://www.newstruth.co.uk/no-traffic-lights/&amp;ei=yVuYU7CEDMj14QSRzoHoBA&amp;bvm=bv.68693194,d.bGE&amp;psig=AFQjCNFz63OXmji5nWfXh6S-2YYUsonAOg&amp;ust=1402580235906370"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hyperlink" Target="http://www.google.co.uk/url?sa=i&amp;rct=j&amp;q=&amp;esrc=s&amp;frm=1&amp;source=images&amp;cd=&amp;cad=rja&amp;uact=8&amp;docid=uAYJFauiFksN-M&amp;tbnid=l_P3J7u-JNz-tM:&amp;ved=0CAUQjRw&amp;url=http://campus.belgrano.ort.edu.ar/ingles/ciclosuperior/2013-4G-FCE-B&amp;ei=n0qYU5C1OYTa4QSSuoCoBQ&amp;bvm=bv.68693194,d.bGE&amp;psig=AFQjCNG42ZXT9TuVHlxH15E8behfHUDKjA&amp;ust=1402575842561026" TargetMode="External"/><Relationship Id="rId1" Type="http://schemas.openxmlformats.org/officeDocument/2006/relationships/slideLayout" Target="../slideLayouts/slideLayout2.xml"/><Relationship Id="rId5" Type="http://schemas.openxmlformats.org/officeDocument/2006/relationships/image" Target="../media/image19.gif"/><Relationship Id="rId4" Type="http://schemas.openxmlformats.org/officeDocument/2006/relationships/hyperlink" Target="http://www.google.co.uk/url?sa=i&amp;rct=j&amp;q=&amp;esrc=s&amp;frm=1&amp;source=images&amp;cd=&amp;cad=rja&amp;uact=8&amp;docid=wlX7ZYeQNRmKuM&amp;tbnid=9FwFU2hmm-UDjM:&amp;ved=0CAUQjRw&amp;url=http://www.langevin.com/blog/2013/11/21/5-ways-to-include-learner-practice-in-your-training/&amp;ei=bkqYU-KXDuSM4gSrp4CYBQ&amp;bvm=bv.68693194,d.bGE&amp;psig=AFQjCNG42ZXT9TuVHlxH15E8behfHUDKjA&amp;ust=1402575842561026"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hyperlink" Target="http://www.google.co.uk/url?sa=i&amp;rct=j&amp;q=&amp;esrc=s&amp;frm=1&amp;source=images&amp;cd=&amp;cad=rja&amp;uact=8&amp;docid=U7z68wlahEMlVM&amp;tbnid=Caavu_VZ3pWM0M:&amp;ved=0CAUQjRw&amp;url=http://www.submerged.co.uk/the-kitchener-memorial-orkney.php&amp;ei=vtR5U8muLIL2O6-sgBA&amp;bvm=bv.66917471,d.ZGU&amp;psig=AFQjCNGPHycF34LqvvivVDqIeYz_s084tw&amp;ust=1400579645251206"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alpha val="75000"/>
          </a:schemeClr>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55576" y="2492895"/>
            <a:ext cx="7772400" cy="3804443"/>
          </a:xfrm>
        </p:spPr>
        <p:txBody>
          <a:bodyPr>
            <a:normAutofit/>
          </a:bodyPr>
          <a:lstStyle/>
          <a:p>
            <a:pPr algn="ctr"/>
            <a:r>
              <a:rPr lang="en-GB" sz="4400" dirty="0">
                <a:solidFill>
                  <a:schemeClr val="accent3">
                    <a:lumMod val="50000"/>
                  </a:schemeClr>
                </a:solidFill>
              </a:rPr>
              <a:t>DPM Exam Overview</a:t>
            </a:r>
          </a:p>
          <a:p>
            <a:pPr algn="ctr"/>
            <a:endParaRPr lang="en-GB" sz="4400" dirty="0">
              <a:solidFill>
                <a:schemeClr val="bg1"/>
              </a:solidFill>
            </a:endParaRPr>
          </a:p>
          <a:p>
            <a:pPr algn="ctr"/>
            <a:r>
              <a:rPr lang="en-GB" sz="4400" dirty="0">
                <a:solidFill>
                  <a:srgbClr val="C00000"/>
                </a:solidFill>
              </a:rPr>
              <a:t>Ruth Dixon </a:t>
            </a:r>
          </a:p>
          <a:p>
            <a:pPr algn="ctr"/>
            <a:r>
              <a:rPr lang="en-GB" sz="4400" dirty="0">
                <a:solidFill>
                  <a:srgbClr val="C00000"/>
                </a:solidFill>
              </a:rPr>
              <a:t>April 2020</a:t>
            </a:r>
          </a:p>
        </p:txBody>
      </p:sp>
    </p:spTree>
    <p:extLst>
      <p:ext uri="{BB962C8B-B14F-4D97-AF65-F5344CB8AC3E}">
        <p14:creationId xmlns:p14="http://schemas.microsoft.com/office/powerpoint/2010/main" val="1662323321"/>
      </p:ext>
    </p:extLst>
  </p:cSld>
  <p:clrMapOvr>
    <a:masterClrMapping/>
  </p:clrMapOvr>
  <p:transition>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0" name="Rectangle 2"/>
          <p:cNvSpPr>
            <a:spLocks noGrp="1" noChangeArrowheads="1"/>
          </p:cNvSpPr>
          <p:nvPr>
            <p:ph type="title"/>
          </p:nvPr>
        </p:nvSpPr>
        <p:spPr>
          <a:xfrm>
            <a:off x="539552" y="44624"/>
            <a:ext cx="8568952" cy="1008112"/>
          </a:xfrm>
        </p:spPr>
        <p:txBody>
          <a:bodyPr/>
          <a:lstStyle/>
          <a:p>
            <a:r>
              <a:rPr lang="en-US" dirty="0"/>
              <a:t>MCQ Paper</a:t>
            </a:r>
          </a:p>
        </p:txBody>
      </p:sp>
      <p:sp>
        <p:nvSpPr>
          <p:cNvPr id="339971" name="Rectangle 3"/>
          <p:cNvSpPr>
            <a:spLocks noGrp="1" noChangeArrowheads="1"/>
          </p:cNvSpPr>
          <p:nvPr>
            <p:ph idx="1"/>
          </p:nvPr>
        </p:nvSpPr>
        <p:spPr>
          <a:xfrm>
            <a:off x="539476" y="1268761"/>
            <a:ext cx="7992963" cy="5256584"/>
          </a:xfrm>
        </p:spPr>
        <p:txBody>
          <a:bodyPr/>
          <a:lstStyle/>
          <a:p>
            <a:r>
              <a:rPr lang="en-US" dirty="0">
                <a:latin typeface="Arial" charset="0"/>
              </a:rPr>
              <a:t>75</a:t>
            </a:r>
            <a:r>
              <a:rPr lang="en-US" dirty="0"/>
              <a:t> questions x </a:t>
            </a:r>
            <a:r>
              <a:rPr lang="en-US" dirty="0">
                <a:latin typeface="Arial" charset="0"/>
              </a:rPr>
              <a:t>5</a:t>
            </a:r>
            <a:r>
              <a:rPr lang="en-US" dirty="0"/>
              <a:t> responses = </a:t>
            </a:r>
            <a:r>
              <a:rPr lang="en-US" dirty="0">
                <a:latin typeface="Arial" charset="0"/>
              </a:rPr>
              <a:t>375 marks!</a:t>
            </a:r>
            <a:br>
              <a:rPr lang="en-US" dirty="0">
                <a:latin typeface="Arial" charset="0"/>
              </a:rPr>
            </a:br>
            <a:endParaRPr lang="en-US" dirty="0"/>
          </a:p>
          <a:p>
            <a:r>
              <a:rPr lang="en-US" dirty="0"/>
              <a:t>Time allowed:    2.5 hours</a:t>
            </a:r>
            <a:br>
              <a:rPr lang="en-US" dirty="0"/>
            </a:br>
            <a:endParaRPr lang="en-US" dirty="0"/>
          </a:p>
          <a:p>
            <a:r>
              <a:rPr lang="en-US" dirty="0"/>
              <a:t>No negative marking</a:t>
            </a:r>
          </a:p>
          <a:p>
            <a:pPr lvl="1"/>
            <a:r>
              <a:rPr lang="en-US" dirty="0"/>
              <a:t>Each correct answer scores </a:t>
            </a:r>
            <a:r>
              <a:rPr lang="en-US" dirty="0">
                <a:latin typeface="Arial" charset="0"/>
              </a:rPr>
              <a:t>1</a:t>
            </a:r>
            <a:r>
              <a:rPr lang="en-US" dirty="0"/>
              <a:t> mark</a:t>
            </a:r>
          </a:p>
          <a:p>
            <a:pPr lvl="1"/>
            <a:r>
              <a:rPr lang="en-US" dirty="0"/>
              <a:t>Incorrect or no answer scores </a:t>
            </a:r>
            <a:r>
              <a:rPr lang="en-US" dirty="0">
                <a:latin typeface="Arial" charset="0"/>
              </a:rPr>
              <a:t>0</a:t>
            </a:r>
            <a:r>
              <a:rPr lang="en-US" dirty="0"/>
              <a:t> marks</a:t>
            </a:r>
            <a:br>
              <a:rPr lang="en-US" dirty="0"/>
            </a:br>
            <a:endParaRPr lang="en-US" dirty="0"/>
          </a:p>
          <a:p>
            <a:r>
              <a:rPr lang="en-GB" dirty="0"/>
              <a:t>Random answers score </a:t>
            </a:r>
            <a:r>
              <a:rPr lang="en-GB" dirty="0">
                <a:latin typeface="Arial" charset="0"/>
              </a:rPr>
              <a:t>50%</a:t>
            </a:r>
          </a:p>
        </p:txBody>
      </p:sp>
      <p:pic>
        <p:nvPicPr>
          <p:cNvPr id="7" name="Graphic 6" descr="Stopwatch">
            <a:extLst>
              <a:ext uri="{FF2B5EF4-FFF2-40B4-BE49-F238E27FC236}">
                <a16:creationId xmlns:a16="http://schemas.microsoft.com/office/drawing/2014/main" id="{191D40B0-7926-49FB-9F4D-DC1948185D1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228184" y="4005064"/>
            <a:ext cx="2088232" cy="2088232"/>
          </a:xfrm>
          <a:prstGeom prst="rect">
            <a:avLst/>
          </a:prstGeom>
        </p:spPr>
      </p:pic>
    </p:spTree>
    <p:extLst>
      <p:ext uri="{BB962C8B-B14F-4D97-AF65-F5344CB8AC3E}">
        <p14:creationId xmlns:p14="http://schemas.microsoft.com/office/powerpoint/2010/main" val="1407481790"/>
      </p:ext>
    </p:extLst>
  </p:cSld>
  <p:clrMapOvr>
    <a:masterClrMapping/>
  </p:clrMapOvr>
  <p:transition>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0" name="Rectangle 2"/>
          <p:cNvSpPr>
            <a:spLocks noGrp="1" noChangeArrowheads="1"/>
          </p:cNvSpPr>
          <p:nvPr>
            <p:ph type="title"/>
          </p:nvPr>
        </p:nvSpPr>
        <p:spPr>
          <a:xfrm>
            <a:off x="251520" y="44624"/>
            <a:ext cx="8348538" cy="1143000"/>
          </a:xfrm>
        </p:spPr>
        <p:txBody>
          <a:bodyPr/>
          <a:lstStyle/>
          <a:p>
            <a:r>
              <a:rPr lang="en-US" dirty="0"/>
              <a:t>Multiple Choice Questions</a:t>
            </a:r>
          </a:p>
        </p:txBody>
      </p:sp>
      <p:sp>
        <p:nvSpPr>
          <p:cNvPr id="339971" name="Rectangle 3"/>
          <p:cNvSpPr>
            <a:spLocks noGrp="1" noChangeArrowheads="1"/>
          </p:cNvSpPr>
          <p:nvPr>
            <p:ph idx="1"/>
          </p:nvPr>
        </p:nvSpPr>
        <p:spPr>
          <a:xfrm>
            <a:off x="391146" y="1187624"/>
            <a:ext cx="8208912" cy="5481736"/>
          </a:xfrm>
        </p:spPr>
        <p:txBody>
          <a:bodyPr>
            <a:normAutofit/>
          </a:bodyPr>
          <a:lstStyle/>
          <a:p>
            <a:r>
              <a:rPr lang="en-US" sz="1800" dirty="0"/>
              <a:t>Test factual knowledge</a:t>
            </a:r>
          </a:p>
          <a:p>
            <a:pPr>
              <a:spcAft>
                <a:spcPts val="0"/>
              </a:spcAft>
              <a:buFont typeface="Arial" pitchFamily="34" charset="0"/>
              <a:buChar char="•"/>
            </a:pPr>
            <a:r>
              <a:rPr lang="en-GB" sz="1800" dirty="0"/>
              <a:t>Have a lead-in “stem” with 5 completions</a:t>
            </a:r>
          </a:p>
          <a:p>
            <a:pPr marL="457200" lvl="1" indent="0">
              <a:buNone/>
            </a:pPr>
            <a:r>
              <a:rPr lang="en-GB" dirty="0"/>
              <a:t>Any number of the completions will be true</a:t>
            </a:r>
          </a:p>
          <a:p>
            <a:pPr marL="457200" lvl="1" indent="0">
              <a:spcAft>
                <a:spcPts val="0"/>
              </a:spcAft>
              <a:buNone/>
            </a:pPr>
            <a:r>
              <a:rPr lang="en-GB" dirty="0"/>
              <a:t>Sometimes all will be true; sometimes all will be false; mostly there will be a mix of true and false</a:t>
            </a:r>
          </a:p>
          <a:p>
            <a:r>
              <a:rPr lang="en-GB" sz="1800" dirty="0"/>
              <a:t>Questions must be:</a:t>
            </a:r>
          </a:p>
          <a:p>
            <a:pPr lvl="1">
              <a:tabLst>
                <a:tab pos="711200" algn="l"/>
              </a:tabLst>
            </a:pPr>
            <a:r>
              <a:rPr lang="en-GB" sz="1600" dirty="0"/>
              <a:t>Within the syllabus</a:t>
            </a:r>
          </a:p>
          <a:p>
            <a:pPr lvl="1">
              <a:tabLst>
                <a:tab pos="711200" algn="l"/>
              </a:tabLst>
            </a:pPr>
            <a:r>
              <a:rPr lang="en-GB" sz="1600" dirty="0"/>
              <a:t>Worth asking – does it matter?</a:t>
            </a:r>
          </a:p>
          <a:p>
            <a:pPr lvl="1">
              <a:tabLst>
                <a:tab pos="711200" algn="l"/>
              </a:tabLst>
            </a:pPr>
            <a:r>
              <a:rPr lang="en-GB" sz="1600" dirty="0"/>
              <a:t>Clear and unambiguous</a:t>
            </a:r>
          </a:p>
          <a:p>
            <a:pPr lvl="1">
              <a:tabLst>
                <a:tab pos="711200" algn="l"/>
              </a:tabLst>
            </a:pPr>
            <a:r>
              <a:rPr lang="en-GB" sz="1600" dirty="0"/>
              <a:t>In plain English</a:t>
            </a:r>
            <a:br>
              <a:rPr lang="en-GB" sz="1500" dirty="0"/>
            </a:br>
            <a:endParaRPr lang="en-GB" sz="1500" dirty="0"/>
          </a:p>
          <a:p>
            <a:r>
              <a:rPr lang="en-GB" sz="1800" dirty="0"/>
              <a:t>Avoid tricks, such as an accurate statement but the incorrect source e.g., </a:t>
            </a:r>
          </a:p>
          <a:p>
            <a:pPr marL="171450" lvl="2">
              <a:spcBef>
                <a:spcPts val="750"/>
              </a:spcBef>
              <a:buNone/>
            </a:pPr>
            <a:r>
              <a:rPr lang="en-GB" sz="1800" i="1" dirty="0"/>
              <a:t>According to ICH GCP, appropriate caution must be exercised in the conduct of medical research that may harm the environment</a:t>
            </a:r>
          </a:p>
          <a:p>
            <a:pPr marL="342900" lvl="1" indent="0">
              <a:spcAft>
                <a:spcPts val="0"/>
              </a:spcAft>
              <a:buNone/>
            </a:pPr>
            <a:endParaRPr lang="en-GB" dirty="0">
              <a:solidFill>
                <a:srgbClr val="007BF6"/>
              </a:solidFill>
            </a:endParaRPr>
          </a:p>
          <a:p>
            <a:pPr>
              <a:spcAft>
                <a:spcPts val="0"/>
              </a:spcAft>
              <a:buFont typeface="Arial" pitchFamily="34" charset="0"/>
              <a:buChar char="•"/>
            </a:pPr>
            <a:endParaRPr lang="en-GB" sz="1800" dirty="0">
              <a:solidFill>
                <a:srgbClr val="007BF6"/>
              </a:solidFill>
            </a:endParaRPr>
          </a:p>
          <a:p>
            <a:pPr>
              <a:buNone/>
            </a:pPr>
            <a:endParaRPr lang="en-US" sz="1800" dirty="0">
              <a:solidFill>
                <a:srgbClr val="FFFF0A"/>
              </a:solidFill>
            </a:endParaRPr>
          </a:p>
        </p:txBody>
      </p:sp>
    </p:spTree>
  </p:cSld>
  <p:clrMapOvr>
    <a:masterClrMapping/>
  </p:clrMapOvr>
  <p:transition>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44624"/>
            <a:ext cx="7886700" cy="1325563"/>
          </a:xfrm>
        </p:spPr>
        <p:txBody>
          <a:bodyPr/>
          <a:lstStyle/>
          <a:p>
            <a:r>
              <a:rPr lang="en-GB" dirty="0"/>
              <a:t>Pass mark / marking</a:t>
            </a:r>
          </a:p>
        </p:txBody>
      </p:sp>
      <p:sp>
        <p:nvSpPr>
          <p:cNvPr id="3" name="Content Placeholder 2"/>
          <p:cNvSpPr>
            <a:spLocks noGrp="1"/>
          </p:cNvSpPr>
          <p:nvPr>
            <p:ph idx="1"/>
          </p:nvPr>
        </p:nvSpPr>
        <p:spPr>
          <a:xfrm>
            <a:off x="628650" y="1412776"/>
            <a:ext cx="7886700" cy="4351338"/>
          </a:xfrm>
        </p:spPr>
        <p:txBody>
          <a:bodyPr>
            <a:noAutofit/>
          </a:bodyPr>
          <a:lstStyle/>
          <a:p>
            <a:pPr>
              <a:spcBef>
                <a:spcPts val="600"/>
              </a:spcBef>
              <a:spcAft>
                <a:spcPts val="600"/>
              </a:spcAft>
            </a:pPr>
            <a:r>
              <a:rPr lang="en-GB" sz="2400" dirty="0">
                <a:solidFill>
                  <a:schemeClr val="bg2">
                    <a:lumMod val="50000"/>
                  </a:schemeClr>
                </a:solidFill>
              </a:rPr>
              <a:t>Marking by computer</a:t>
            </a:r>
          </a:p>
          <a:p>
            <a:pPr>
              <a:spcBef>
                <a:spcPts val="600"/>
              </a:spcBef>
              <a:spcAft>
                <a:spcPts val="600"/>
              </a:spcAft>
            </a:pPr>
            <a:r>
              <a:rPr lang="en-GB" sz="2400" dirty="0">
                <a:solidFill>
                  <a:schemeClr val="bg2">
                    <a:lumMod val="50000"/>
                  </a:schemeClr>
                </a:solidFill>
              </a:rPr>
              <a:t>Pass mark is set by a bookmarking technique by a standard setting panel from the BoE </a:t>
            </a:r>
          </a:p>
          <a:p>
            <a:pPr>
              <a:spcBef>
                <a:spcPts val="600"/>
              </a:spcBef>
              <a:spcAft>
                <a:spcPts val="600"/>
              </a:spcAft>
            </a:pPr>
            <a:r>
              <a:rPr lang="en-GB" sz="2400" dirty="0">
                <a:solidFill>
                  <a:schemeClr val="bg2">
                    <a:lumMod val="50000"/>
                  </a:schemeClr>
                </a:solidFill>
              </a:rPr>
              <a:t>The panel reviews each question to see how well it has been answered and any outliers.</a:t>
            </a:r>
          </a:p>
          <a:p>
            <a:pPr lvl="0">
              <a:spcBef>
                <a:spcPts val="600"/>
              </a:spcBef>
              <a:spcAft>
                <a:spcPts val="600"/>
              </a:spcAft>
            </a:pPr>
            <a:r>
              <a:rPr lang="en-GB" sz="2400" dirty="0">
                <a:solidFill>
                  <a:schemeClr val="bg2">
                    <a:lumMod val="50000"/>
                  </a:schemeClr>
                </a:solidFill>
              </a:rPr>
              <a:t>Pass mark typically </a:t>
            </a:r>
            <a:r>
              <a:rPr lang="en-GB" sz="2400" b="1" dirty="0">
                <a:solidFill>
                  <a:schemeClr val="bg2">
                    <a:lumMod val="50000"/>
                  </a:schemeClr>
                </a:solidFill>
                <a:cs typeface="Times New Roman" pitchFamily="18" charset="0"/>
              </a:rPr>
              <a:t>≈  </a:t>
            </a:r>
            <a:r>
              <a:rPr lang="en-GB" sz="2400" b="1" dirty="0">
                <a:solidFill>
                  <a:schemeClr val="bg2">
                    <a:lumMod val="50000"/>
                  </a:schemeClr>
                </a:solidFill>
                <a:latin typeface="Arial" charset="0"/>
                <a:cs typeface="Times New Roman" pitchFamily="18" charset="0"/>
              </a:rPr>
              <a:t>72-73%</a:t>
            </a:r>
            <a:r>
              <a:rPr lang="en-GB" sz="2400" b="1" dirty="0">
                <a:solidFill>
                  <a:schemeClr val="bg2">
                    <a:lumMod val="50000"/>
                  </a:schemeClr>
                </a:solidFill>
                <a:cs typeface="Times New Roman" pitchFamily="18" charset="0"/>
              </a:rPr>
              <a:t>  </a:t>
            </a:r>
          </a:p>
          <a:p>
            <a:pPr lvl="0">
              <a:spcBef>
                <a:spcPts val="600"/>
              </a:spcBef>
              <a:spcAft>
                <a:spcPts val="600"/>
              </a:spcAft>
              <a:buNone/>
            </a:pPr>
            <a:r>
              <a:rPr lang="en-GB" sz="2400" b="1" dirty="0">
                <a:solidFill>
                  <a:schemeClr val="bg2">
                    <a:lumMod val="50000"/>
                  </a:schemeClr>
                </a:solidFill>
                <a:cs typeface="Times New Roman" pitchFamily="18" charset="0"/>
              </a:rPr>
              <a:t>	</a:t>
            </a:r>
            <a:endParaRPr lang="en-GB" sz="2400" dirty="0">
              <a:solidFill>
                <a:schemeClr val="bg2">
                  <a:lumMod val="50000"/>
                </a:schemeClr>
              </a:solidFill>
            </a:endParaRPr>
          </a:p>
        </p:txBody>
      </p:sp>
    </p:spTree>
    <p:extLst>
      <p:ext uri="{BB962C8B-B14F-4D97-AF65-F5344CB8AC3E}">
        <p14:creationId xmlns:p14="http://schemas.microsoft.com/office/powerpoint/2010/main" val="671970358"/>
      </p:ext>
    </p:extLst>
  </p:cSld>
  <p:clrMapOvr>
    <a:masterClrMapping/>
  </p:clrMapOvr>
  <p:transition>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4624"/>
            <a:ext cx="7772400" cy="1143000"/>
          </a:xfrm>
        </p:spPr>
        <p:txBody>
          <a:bodyPr/>
          <a:lstStyle/>
          <a:p>
            <a:r>
              <a:rPr lang="en-GB" sz="3600" dirty="0"/>
              <a:t>Examples from the </a:t>
            </a:r>
            <a:r>
              <a:rPr lang="en-US" sz="3600" dirty="0"/>
              <a:t>MCQ Paper</a:t>
            </a:r>
            <a:endParaRPr lang="en-GB" sz="3600" dirty="0"/>
          </a:p>
        </p:txBody>
      </p:sp>
      <p:sp>
        <p:nvSpPr>
          <p:cNvPr id="3073" name="Rectangle 1"/>
          <p:cNvSpPr>
            <a:spLocks noGrp="1" noChangeArrowheads="1"/>
          </p:cNvSpPr>
          <p:nvPr>
            <p:ph idx="1"/>
          </p:nvPr>
        </p:nvSpPr>
        <p:spPr bwMode="auto">
          <a:xfrm>
            <a:off x="539552" y="1313649"/>
            <a:ext cx="7918648" cy="18405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indent="0">
              <a:spcBef>
                <a:spcPts val="0"/>
              </a:spcBef>
              <a:spcAft>
                <a:spcPts val="1200"/>
              </a:spcAft>
              <a:buNone/>
            </a:pPr>
            <a:r>
              <a:rPr lang="en-GB" sz="2800" dirty="0">
                <a:solidFill>
                  <a:schemeClr val="bg2">
                    <a:lumMod val="50000"/>
                  </a:schemeClr>
                </a:solidFill>
              </a:rPr>
              <a:t>According to ICH Good Clinical Practice, a clinical trial protocol must be signed by:</a:t>
            </a:r>
          </a:p>
          <a:p>
            <a:pPr lvl="2">
              <a:spcBef>
                <a:spcPts val="0"/>
              </a:spcBef>
              <a:spcAft>
                <a:spcPts val="1200"/>
              </a:spcAft>
              <a:buFont typeface="Wingdings" panose="05000000000000000000" pitchFamily="2" charset="2"/>
              <a:buChar char="§"/>
            </a:pPr>
            <a:r>
              <a:rPr lang="en-GB" sz="2000" i="1" dirty="0">
                <a:solidFill>
                  <a:schemeClr val="bg2">
                    <a:lumMod val="50000"/>
                  </a:schemeClr>
                </a:solidFill>
              </a:rPr>
              <a:t>………………….completion…. T/F?</a:t>
            </a:r>
          </a:p>
          <a:p>
            <a:pPr>
              <a:spcBef>
                <a:spcPts val="0"/>
              </a:spcBef>
              <a:buNone/>
            </a:pPr>
            <a:r>
              <a:rPr lang="en-GB" sz="2800" dirty="0"/>
              <a:t>	</a:t>
            </a:r>
          </a:p>
        </p:txBody>
      </p:sp>
      <p:sp>
        <p:nvSpPr>
          <p:cNvPr id="6" name="TextBox 5"/>
          <p:cNvSpPr txBox="1"/>
          <p:nvPr/>
        </p:nvSpPr>
        <p:spPr>
          <a:xfrm>
            <a:off x="1547664" y="5889466"/>
            <a:ext cx="6120680" cy="400110"/>
          </a:xfrm>
          <a:prstGeom prst="rect">
            <a:avLst/>
          </a:prstGeom>
          <a:solidFill>
            <a:schemeClr val="accent1">
              <a:lumMod val="60000"/>
              <a:lumOff val="40000"/>
            </a:schemeClr>
          </a:solidFill>
        </p:spPr>
        <p:txBody>
          <a:bodyPr wrap="square" rtlCol="0">
            <a:spAutoFit/>
          </a:bodyPr>
          <a:lstStyle/>
          <a:p>
            <a:pPr algn="ctr"/>
            <a:r>
              <a:rPr lang="en-GB" sz="2000" dirty="0">
                <a:solidFill>
                  <a:schemeClr val="accent3">
                    <a:lumMod val="25000"/>
                  </a:schemeClr>
                </a:solidFill>
                <a:latin typeface="Arial" pitchFamily="34" charset="0"/>
                <a:cs typeface="Arial" pitchFamily="34" charset="0"/>
              </a:rPr>
              <a:t>Question easy – all got it correct, no discrimination</a:t>
            </a:r>
          </a:p>
        </p:txBody>
      </p:sp>
      <p:pic>
        <p:nvPicPr>
          <p:cNvPr id="2051" name="Picture 3"/>
          <p:cNvPicPr>
            <a:picLocks noChangeAspect="1" noChangeArrowheads="1"/>
          </p:cNvPicPr>
          <p:nvPr/>
        </p:nvPicPr>
        <p:blipFill>
          <a:blip r:embed="rId2" cstate="print"/>
          <a:srcRect/>
          <a:stretch>
            <a:fillRect/>
          </a:stretch>
        </p:blipFill>
        <p:spPr bwMode="auto">
          <a:xfrm>
            <a:off x="5292080" y="3140967"/>
            <a:ext cx="3240360" cy="1872209"/>
          </a:xfrm>
          <a:prstGeom prst="rect">
            <a:avLst/>
          </a:prstGeom>
          <a:noFill/>
          <a:ln w="9525">
            <a:noFill/>
            <a:miter lim="800000"/>
            <a:headEnd/>
            <a:tailEnd/>
          </a:ln>
        </p:spPr>
      </p:pic>
      <p:pic>
        <p:nvPicPr>
          <p:cNvPr id="2052" name="Picture 4"/>
          <p:cNvPicPr>
            <a:picLocks noChangeAspect="1" noChangeArrowheads="1"/>
          </p:cNvPicPr>
          <p:nvPr/>
        </p:nvPicPr>
        <p:blipFill>
          <a:blip r:embed="rId3" cstate="print"/>
          <a:srcRect/>
          <a:stretch>
            <a:fillRect/>
          </a:stretch>
        </p:blipFill>
        <p:spPr bwMode="auto">
          <a:xfrm>
            <a:off x="968720" y="3140968"/>
            <a:ext cx="3819304" cy="1872208"/>
          </a:xfrm>
          <a:prstGeom prst="rect">
            <a:avLst/>
          </a:prstGeom>
          <a:noFill/>
          <a:ln w="9525">
            <a:noFill/>
            <a:miter lim="800000"/>
            <a:headEnd/>
            <a:tailEnd/>
          </a:ln>
        </p:spPr>
      </p:pic>
    </p:spTree>
    <p:extLst>
      <p:ext uri="{BB962C8B-B14F-4D97-AF65-F5344CB8AC3E}">
        <p14:creationId xmlns:p14="http://schemas.microsoft.com/office/powerpoint/2010/main" val="3255666595"/>
      </p:ext>
    </p:extLst>
  </p:cSld>
  <p:clrMapOvr>
    <a:masterClrMapping/>
  </p:clrMapOvr>
  <p:transition>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2048" y="116632"/>
            <a:ext cx="8820472" cy="1008112"/>
          </a:xfrm>
        </p:spPr>
        <p:txBody>
          <a:bodyPr/>
          <a:lstStyle/>
          <a:p>
            <a:r>
              <a:rPr lang="en-GB" dirty="0"/>
              <a:t>Examples from the </a:t>
            </a:r>
            <a:r>
              <a:rPr lang="en-US" dirty="0"/>
              <a:t>MCQ Paper</a:t>
            </a:r>
            <a:endParaRPr lang="en-GB"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899592" y="3261177"/>
            <a:ext cx="4176464" cy="3060506"/>
          </a:xfrm>
          <a:prstGeom prst="rect">
            <a:avLst/>
          </a:prstGeom>
          <a:noFill/>
          <a:ln w="9525">
            <a:noFill/>
            <a:miter lim="800000"/>
            <a:headEnd/>
            <a:tailEnd/>
          </a:ln>
        </p:spPr>
      </p:pic>
      <p:sp>
        <p:nvSpPr>
          <p:cNvPr id="6" name="TextBox 5"/>
          <p:cNvSpPr txBox="1"/>
          <p:nvPr/>
        </p:nvSpPr>
        <p:spPr>
          <a:xfrm>
            <a:off x="395536" y="1340768"/>
            <a:ext cx="8424936" cy="2000548"/>
          </a:xfrm>
          <a:prstGeom prst="rect">
            <a:avLst/>
          </a:prstGeom>
          <a:noFill/>
        </p:spPr>
        <p:txBody>
          <a:bodyPr wrap="square" rtlCol="0">
            <a:spAutoFit/>
          </a:bodyPr>
          <a:lstStyle/>
          <a:p>
            <a:r>
              <a:rPr lang="en-GB" sz="2800" dirty="0">
                <a:solidFill>
                  <a:schemeClr val="bg2">
                    <a:lumMod val="50000"/>
                  </a:schemeClr>
                </a:solidFill>
                <a:latin typeface="Arial" pitchFamily="34" charset="0"/>
                <a:cs typeface="Arial" pitchFamily="34" charset="0"/>
              </a:rPr>
              <a:t>The following factors can affect the pharmacokinetic</a:t>
            </a:r>
          </a:p>
          <a:p>
            <a:pPr>
              <a:spcAft>
                <a:spcPts val="1200"/>
              </a:spcAft>
            </a:pPr>
            <a:r>
              <a:rPr lang="en-GB" sz="2800" dirty="0">
                <a:solidFill>
                  <a:schemeClr val="bg2">
                    <a:lumMod val="50000"/>
                  </a:schemeClr>
                </a:solidFill>
                <a:latin typeface="Arial" pitchFamily="34" charset="0"/>
                <a:cs typeface="Arial" pitchFamily="34" charset="0"/>
              </a:rPr>
              <a:t> properties of a compound administered orally:</a:t>
            </a:r>
          </a:p>
          <a:p>
            <a:pPr marL="1143000" lvl="2" indent="-228600">
              <a:spcAft>
                <a:spcPts val="1200"/>
              </a:spcAft>
              <a:buFont typeface="Wingdings" panose="05000000000000000000" pitchFamily="2" charset="2"/>
              <a:buChar char="§"/>
            </a:pPr>
            <a:r>
              <a:rPr lang="en-GB" sz="2000" i="1" kern="0" dirty="0">
                <a:solidFill>
                  <a:schemeClr val="bg2">
                    <a:lumMod val="50000"/>
                  </a:schemeClr>
                </a:solidFill>
                <a:latin typeface="Arial" pitchFamily="34" charset="0"/>
                <a:cs typeface="Arial" pitchFamily="34" charset="0"/>
              </a:rPr>
              <a:t>………………….</a:t>
            </a:r>
            <a:r>
              <a:rPr lang="en-GB" sz="2000" i="1" dirty="0">
                <a:solidFill>
                  <a:schemeClr val="bg2">
                    <a:lumMod val="50000"/>
                  </a:schemeClr>
                </a:solidFill>
              </a:rPr>
              <a:t> completion…. T/F</a:t>
            </a:r>
            <a:r>
              <a:rPr lang="en-GB" sz="2000" i="1" kern="0" dirty="0">
                <a:solidFill>
                  <a:schemeClr val="bg2">
                    <a:lumMod val="50000"/>
                  </a:schemeClr>
                </a:solidFill>
                <a:latin typeface="Arial" pitchFamily="34" charset="0"/>
                <a:cs typeface="Arial" pitchFamily="34" charset="0"/>
              </a:rPr>
              <a:t>………….</a:t>
            </a:r>
          </a:p>
          <a:p>
            <a:pPr>
              <a:spcAft>
                <a:spcPts val="1200"/>
              </a:spcAft>
            </a:pPr>
            <a:endParaRPr lang="en-GB" sz="2800" dirty="0">
              <a:solidFill>
                <a:srgbClr val="FFFF0A"/>
              </a:solidFill>
              <a:latin typeface="Arial" pitchFamily="34" charset="0"/>
              <a:cs typeface="Arial" pitchFamily="34" charset="0"/>
            </a:endParaRPr>
          </a:p>
        </p:txBody>
      </p:sp>
      <p:sp>
        <p:nvSpPr>
          <p:cNvPr id="7" name="TextBox 6"/>
          <p:cNvSpPr txBox="1"/>
          <p:nvPr/>
        </p:nvSpPr>
        <p:spPr>
          <a:xfrm>
            <a:off x="5364088" y="4125273"/>
            <a:ext cx="3456384" cy="1323439"/>
          </a:xfrm>
          <a:prstGeom prst="rect">
            <a:avLst/>
          </a:prstGeom>
          <a:solidFill>
            <a:schemeClr val="accent1">
              <a:lumMod val="60000"/>
              <a:lumOff val="40000"/>
            </a:schemeClr>
          </a:solidFill>
        </p:spPr>
        <p:txBody>
          <a:bodyPr wrap="square" rtlCol="0">
            <a:spAutoFit/>
          </a:bodyPr>
          <a:lstStyle/>
          <a:p>
            <a:pPr algn="ctr"/>
            <a:r>
              <a:rPr lang="en-GB" sz="2000" dirty="0">
                <a:solidFill>
                  <a:schemeClr val="accent3">
                    <a:lumMod val="25000"/>
                  </a:schemeClr>
                </a:solidFill>
                <a:latin typeface="Arial" pitchFamily="34" charset="0"/>
                <a:cs typeface="Arial" pitchFamily="34" charset="0"/>
              </a:rPr>
              <a:t>The top 20% answered the</a:t>
            </a:r>
          </a:p>
          <a:p>
            <a:pPr algn="ctr"/>
            <a:r>
              <a:rPr lang="en-GB" sz="2000" dirty="0">
                <a:solidFill>
                  <a:schemeClr val="accent3">
                    <a:lumMod val="25000"/>
                  </a:schemeClr>
                </a:solidFill>
                <a:latin typeface="Arial" pitchFamily="34" charset="0"/>
                <a:cs typeface="Arial" pitchFamily="34" charset="0"/>
              </a:rPr>
              <a:t> question better than the </a:t>
            </a:r>
          </a:p>
          <a:p>
            <a:pPr algn="ctr"/>
            <a:r>
              <a:rPr lang="en-GB" sz="2000" dirty="0">
                <a:solidFill>
                  <a:schemeClr val="accent3">
                    <a:lumMod val="25000"/>
                  </a:schemeClr>
                </a:solidFill>
                <a:latin typeface="Arial" pitchFamily="34" charset="0"/>
                <a:cs typeface="Arial" pitchFamily="34" charset="0"/>
              </a:rPr>
              <a:t>bottom 20% </a:t>
            </a:r>
          </a:p>
          <a:p>
            <a:pPr algn="ctr"/>
            <a:r>
              <a:rPr lang="en-GB" sz="2000" dirty="0">
                <a:solidFill>
                  <a:schemeClr val="accent3">
                    <a:lumMod val="25000"/>
                  </a:schemeClr>
                </a:solidFill>
                <a:latin typeface="Arial" pitchFamily="34" charset="0"/>
                <a:cs typeface="Arial" pitchFamily="34" charset="0"/>
              </a:rPr>
              <a:t>i.e. good discrimination</a:t>
            </a:r>
          </a:p>
        </p:txBody>
      </p:sp>
    </p:spTree>
    <p:extLst>
      <p:ext uri="{BB962C8B-B14F-4D97-AF65-F5344CB8AC3E}">
        <p14:creationId xmlns:p14="http://schemas.microsoft.com/office/powerpoint/2010/main" val="3034644692"/>
      </p:ext>
    </p:extLst>
  </p:cSld>
  <p:clrMapOvr>
    <a:masterClrMapping/>
  </p:clrMapOvr>
  <p:transition>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2048" y="44624"/>
            <a:ext cx="8820472" cy="1143000"/>
          </a:xfrm>
        </p:spPr>
        <p:txBody>
          <a:bodyPr/>
          <a:lstStyle/>
          <a:p>
            <a:r>
              <a:rPr lang="en-GB" dirty="0"/>
              <a:t>Examples from the </a:t>
            </a:r>
            <a:r>
              <a:rPr lang="en-US" dirty="0"/>
              <a:t>MCQ Paper</a:t>
            </a:r>
            <a:endParaRPr lang="en-GB" dirty="0"/>
          </a:p>
        </p:txBody>
      </p:sp>
      <p:sp>
        <p:nvSpPr>
          <p:cNvPr id="9" name="Content Placeholder 8"/>
          <p:cNvSpPr>
            <a:spLocks noGrp="1"/>
          </p:cNvSpPr>
          <p:nvPr>
            <p:ph idx="1"/>
          </p:nvPr>
        </p:nvSpPr>
        <p:spPr>
          <a:xfrm>
            <a:off x="685800" y="2708920"/>
            <a:ext cx="7772400" cy="2739008"/>
          </a:xfrm>
        </p:spPr>
        <p:txBody>
          <a:bodyPr/>
          <a:lstStyle/>
          <a:p>
            <a:pPr>
              <a:buNone/>
            </a:pPr>
            <a:endParaRPr lang="en-GB" dirty="0"/>
          </a:p>
          <a:p>
            <a:pPr>
              <a:buNone/>
            </a:pPr>
            <a:endParaRPr lang="en-GB" dirty="0"/>
          </a:p>
        </p:txBody>
      </p:sp>
      <p:sp>
        <p:nvSpPr>
          <p:cNvPr id="6" name="TextBox 5"/>
          <p:cNvSpPr txBox="1"/>
          <p:nvPr/>
        </p:nvSpPr>
        <p:spPr>
          <a:xfrm>
            <a:off x="755576" y="1340768"/>
            <a:ext cx="7730321" cy="2031325"/>
          </a:xfrm>
          <a:prstGeom prst="rect">
            <a:avLst/>
          </a:prstGeom>
          <a:noFill/>
        </p:spPr>
        <p:txBody>
          <a:bodyPr wrap="square" rtlCol="0">
            <a:spAutoFit/>
          </a:bodyPr>
          <a:lstStyle/>
          <a:p>
            <a:pPr>
              <a:spcAft>
                <a:spcPts val="1200"/>
              </a:spcAft>
            </a:pPr>
            <a:r>
              <a:rPr lang="en-GB" sz="2800" dirty="0">
                <a:solidFill>
                  <a:schemeClr val="bg2">
                    <a:lumMod val="50000"/>
                  </a:schemeClr>
                </a:solidFill>
                <a:latin typeface="Arial" pitchFamily="34" charset="0"/>
                <a:cs typeface="Arial" pitchFamily="34" charset="0"/>
              </a:rPr>
              <a:t>With respect to bioequivalence studies:</a:t>
            </a:r>
          </a:p>
          <a:p>
            <a:pPr marL="1257300" lvl="4" indent="-342900">
              <a:spcAft>
                <a:spcPts val="1200"/>
              </a:spcAft>
              <a:buFont typeface="Arial" panose="020B0604020202020204" pitchFamily="34" charset="0"/>
              <a:buChar char="•"/>
            </a:pPr>
            <a:r>
              <a:rPr lang="en-GB" sz="2000" i="1" kern="0" dirty="0">
                <a:solidFill>
                  <a:schemeClr val="bg2">
                    <a:lumMod val="50000"/>
                  </a:schemeClr>
                </a:solidFill>
                <a:latin typeface="Arial" pitchFamily="34" charset="0"/>
                <a:cs typeface="Arial" pitchFamily="34" charset="0"/>
              </a:rPr>
              <a:t>………………….</a:t>
            </a:r>
            <a:r>
              <a:rPr lang="en-GB" sz="2000" i="1" dirty="0">
                <a:solidFill>
                  <a:schemeClr val="bg2">
                    <a:lumMod val="50000"/>
                  </a:schemeClr>
                </a:solidFill>
              </a:rPr>
              <a:t> completion…. T/F…</a:t>
            </a:r>
          </a:p>
          <a:p>
            <a:pPr marL="914400" lvl="4">
              <a:spcAft>
                <a:spcPts val="1200"/>
              </a:spcAft>
            </a:pPr>
            <a:endParaRPr lang="en-GB" sz="2000" i="1" kern="0" dirty="0">
              <a:solidFill>
                <a:schemeClr val="bg2">
                  <a:lumMod val="50000"/>
                </a:schemeClr>
              </a:solidFill>
              <a:latin typeface="Arial" pitchFamily="34" charset="0"/>
              <a:cs typeface="Arial" pitchFamily="34" charset="0"/>
            </a:endParaRPr>
          </a:p>
          <a:p>
            <a:pPr algn="ctr">
              <a:spcAft>
                <a:spcPts val="1200"/>
              </a:spcAft>
            </a:pPr>
            <a:endParaRPr lang="en-GB" sz="2800" dirty="0">
              <a:solidFill>
                <a:schemeClr val="bg2">
                  <a:lumMod val="50000"/>
                </a:schemeClr>
              </a:solidFill>
              <a:latin typeface="Arial" pitchFamily="34" charset="0"/>
              <a:cs typeface="Arial" pitchFamily="34" charset="0"/>
            </a:endParaRPr>
          </a:p>
        </p:txBody>
      </p:sp>
      <p:pic>
        <p:nvPicPr>
          <p:cNvPr id="10" name="Picture 3"/>
          <p:cNvPicPr>
            <a:picLocks noChangeAspect="1" noChangeArrowheads="1"/>
          </p:cNvPicPr>
          <p:nvPr/>
        </p:nvPicPr>
        <p:blipFill>
          <a:blip r:embed="rId2" cstate="print"/>
          <a:srcRect/>
          <a:stretch>
            <a:fillRect/>
          </a:stretch>
        </p:blipFill>
        <p:spPr bwMode="auto">
          <a:xfrm>
            <a:off x="1043608" y="2996952"/>
            <a:ext cx="3888432" cy="2549791"/>
          </a:xfrm>
          <a:prstGeom prst="rect">
            <a:avLst/>
          </a:prstGeom>
          <a:noFill/>
          <a:ln w="9525">
            <a:noFill/>
            <a:miter lim="800000"/>
            <a:headEnd/>
            <a:tailEnd/>
          </a:ln>
          <a:effectLst/>
        </p:spPr>
      </p:pic>
      <p:sp>
        <p:nvSpPr>
          <p:cNvPr id="11" name="TextBox 10"/>
          <p:cNvSpPr txBox="1"/>
          <p:nvPr/>
        </p:nvSpPr>
        <p:spPr>
          <a:xfrm>
            <a:off x="5198098" y="2991701"/>
            <a:ext cx="3600400" cy="2862322"/>
          </a:xfrm>
          <a:prstGeom prst="rect">
            <a:avLst/>
          </a:prstGeom>
          <a:solidFill>
            <a:schemeClr val="accent1">
              <a:lumMod val="60000"/>
              <a:lumOff val="40000"/>
            </a:schemeClr>
          </a:solidFill>
        </p:spPr>
        <p:txBody>
          <a:bodyPr wrap="square" rtlCol="0">
            <a:spAutoFit/>
          </a:bodyPr>
          <a:lstStyle/>
          <a:p>
            <a:pPr algn="ctr"/>
            <a:r>
              <a:rPr lang="en-GB" sz="2000" dirty="0">
                <a:solidFill>
                  <a:schemeClr val="accent3">
                    <a:lumMod val="25000"/>
                  </a:schemeClr>
                </a:solidFill>
                <a:latin typeface="Arial" pitchFamily="34" charset="0"/>
                <a:cs typeface="Arial" pitchFamily="34" charset="0"/>
              </a:rPr>
              <a:t>The bottom 20% answered the question better than the </a:t>
            </a:r>
          </a:p>
          <a:p>
            <a:pPr algn="ctr"/>
            <a:r>
              <a:rPr lang="en-GB" sz="2000" dirty="0">
                <a:solidFill>
                  <a:schemeClr val="accent3">
                    <a:lumMod val="25000"/>
                  </a:schemeClr>
                </a:solidFill>
                <a:latin typeface="Arial" pitchFamily="34" charset="0"/>
                <a:cs typeface="Arial" pitchFamily="34" charset="0"/>
              </a:rPr>
              <a:t>top 20%</a:t>
            </a:r>
          </a:p>
          <a:p>
            <a:pPr algn="ctr"/>
            <a:r>
              <a:rPr lang="en-GB" sz="2000" dirty="0">
                <a:solidFill>
                  <a:schemeClr val="accent3">
                    <a:lumMod val="25000"/>
                  </a:schemeClr>
                </a:solidFill>
                <a:latin typeface="Arial" pitchFamily="34" charset="0"/>
                <a:cs typeface="Arial" pitchFamily="34" charset="0"/>
              </a:rPr>
              <a:t>i.e. less discriminating but not</a:t>
            </a:r>
          </a:p>
          <a:p>
            <a:pPr algn="ctr"/>
            <a:r>
              <a:rPr lang="en-GB" sz="2000" dirty="0">
                <a:solidFill>
                  <a:schemeClr val="accent3">
                    <a:lumMod val="25000"/>
                  </a:schemeClr>
                </a:solidFill>
                <a:latin typeface="Arial" pitchFamily="34" charset="0"/>
                <a:cs typeface="Arial" pitchFamily="34" charset="0"/>
              </a:rPr>
              <a:t>necessarily a problem</a:t>
            </a:r>
          </a:p>
          <a:p>
            <a:pPr algn="ctr"/>
            <a:endParaRPr lang="en-GB" sz="2000" dirty="0">
              <a:solidFill>
                <a:schemeClr val="accent3">
                  <a:lumMod val="25000"/>
                </a:schemeClr>
              </a:solidFill>
              <a:latin typeface="Arial" pitchFamily="34" charset="0"/>
              <a:cs typeface="Arial" pitchFamily="34" charset="0"/>
            </a:endParaRPr>
          </a:p>
          <a:p>
            <a:pPr algn="ctr"/>
            <a:r>
              <a:rPr lang="en-GB" sz="2000" dirty="0">
                <a:solidFill>
                  <a:schemeClr val="accent3">
                    <a:lumMod val="25000"/>
                  </a:schemeClr>
                </a:solidFill>
                <a:latin typeface="Arial" pitchFamily="34" charset="0"/>
                <a:cs typeface="Arial" pitchFamily="34" charset="0"/>
              </a:rPr>
              <a:t>But in general prompts us to double check – was the question correct or ambiguous</a:t>
            </a:r>
          </a:p>
        </p:txBody>
      </p:sp>
    </p:spTree>
    <p:extLst>
      <p:ext uri="{BB962C8B-B14F-4D97-AF65-F5344CB8AC3E}">
        <p14:creationId xmlns:p14="http://schemas.microsoft.com/office/powerpoint/2010/main" val="1608160084"/>
      </p:ext>
    </p:extLst>
  </p:cSld>
  <p:clrMapOvr>
    <a:masterClrMapping/>
  </p:clrMapOvr>
  <p:transition>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Top tips for the MCQ</a:t>
            </a:r>
          </a:p>
        </p:txBody>
      </p:sp>
      <p:sp>
        <p:nvSpPr>
          <p:cNvPr id="3" name="Content Placeholder 2"/>
          <p:cNvSpPr>
            <a:spLocks noGrp="1"/>
          </p:cNvSpPr>
          <p:nvPr>
            <p:ph idx="1"/>
          </p:nvPr>
        </p:nvSpPr>
        <p:spPr/>
        <p:txBody>
          <a:bodyPr>
            <a:normAutofit/>
          </a:bodyPr>
          <a:lstStyle/>
          <a:p>
            <a:r>
              <a:rPr lang="en-GB" sz="2400" dirty="0">
                <a:solidFill>
                  <a:schemeClr val="bg2">
                    <a:lumMod val="50000"/>
                  </a:schemeClr>
                </a:solidFill>
              </a:rPr>
              <a:t>You have to revise!</a:t>
            </a:r>
            <a:br>
              <a:rPr lang="en-GB" sz="2400" dirty="0">
                <a:solidFill>
                  <a:schemeClr val="bg2">
                    <a:lumMod val="50000"/>
                  </a:schemeClr>
                </a:solidFill>
              </a:rPr>
            </a:br>
            <a:endParaRPr lang="en-GB" sz="2400" dirty="0">
              <a:solidFill>
                <a:schemeClr val="bg2">
                  <a:lumMod val="50000"/>
                </a:schemeClr>
              </a:solidFill>
            </a:endParaRPr>
          </a:p>
          <a:p>
            <a:r>
              <a:rPr lang="en-GB" sz="2400" dirty="0">
                <a:solidFill>
                  <a:schemeClr val="bg2">
                    <a:lumMod val="50000"/>
                  </a:schemeClr>
                </a:solidFill>
              </a:rPr>
              <a:t>No negative marks so don’t leave blanks</a:t>
            </a:r>
            <a:br>
              <a:rPr lang="en-GB" sz="2400" dirty="0">
                <a:solidFill>
                  <a:schemeClr val="bg2">
                    <a:lumMod val="50000"/>
                  </a:schemeClr>
                </a:solidFill>
              </a:rPr>
            </a:br>
            <a:endParaRPr lang="en-GB" sz="2400" dirty="0">
              <a:solidFill>
                <a:schemeClr val="bg2">
                  <a:lumMod val="50000"/>
                </a:schemeClr>
              </a:solidFill>
            </a:endParaRPr>
          </a:p>
        </p:txBody>
      </p:sp>
      <p:pic>
        <p:nvPicPr>
          <p:cNvPr id="4" name="Graphic 3" descr="Books">
            <a:extLst>
              <a:ext uri="{FF2B5EF4-FFF2-40B4-BE49-F238E27FC236}">
                <a16:creationId xmlns:a16="http://schemas.microsoft.com/office/drawing/2014/main" id="{CDAF88AE-F704-4895-ABD2-A0784127274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84168" y="3462363"/>
            <a:ext cx="2714600" cy="2714600"/>
          </a:xfrm>
          <a:prstGeom prst="rect">
            <a:avLst/>
          </a:prstGeom>
        </p:spPr>
      </p:pic>
    </p:spTree>
    <p:extLst>
      <p:ext uri="{BB962C8B-B14F-4D97-AF65-F5344CB8AC3E}">
        <p14:creationId xmlns:p14="http://schemas.microsoft.com/office/powerpoint/2010/main" val="1929378356"/>
      </p:ext>
    </p:extLst>
  </p:cSld>
  <p:clrMapOvr>
    <a:masterClrMapping/>
  </p:clrMapOvr>
  <p:transition>
    <p:wipe/>
  </p:transition>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3">
            <a:alpha val="75000"/>
          </a:schemeClr>
        </a:solidFill>
        <a:effectLst/>
      </p:bgPr>
    </p:bg>
    <p:spTree>
      <p:nvGrpSpPr>
        <p:cNvPr id="1" name=""/>
        <p:cNvGrpSpPr/>
        <p:nvPr/>
      </p:nvGrpSpPr>
      <p:grpSpPr>
        <a:xfrm>
          <a:off x="0" y="0"/>
          <a:ext cx="0" cy="0"/>
          <a:chOff x="0" y="0"/>
          <a:chExt cx="0" cy="0"/>
        </a:xfrm>
      </p:grpSpPr>
      <p:sp>
        <p:nvSpPr>
          <p:cNvPr id="4" name="Text Placeholder 2"/>
          <p:cNvSpPr txBox="1">
            <a:spLocks/>
          </p:cNvSpPr>
          <p:nvPr/>
        </p:nvSpPr>
        <p:spPr bwMode="auto">
          <a:xfrm>
            <a:off x="323528" y="4797152"/>
            <a:ext cx="8712968" cy="15001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a:spcBef>
                <a:spcPct val="20000"/>
              </a:spcBef>
              <a:defRPr/>
            </a:pPr>
            <a:endParaRPr lang="en-GB" sz="2800" kern="0" dirty="0">
              <a:solidFill>
                <a:srgbClr val="007BF6"/>
              </a:solidFill>
              <a:latin typeface="Arial" pitchFamily="34" charset="0"/>
              <a:cs typeface="Arial" pitchFamily="34" charset="0"/>
            </a:endParaRPr>
          </a:p>
        </p:txBody>
      </p:sp>
      <p:sp>
        <p:nvSpPr>
          <p:cNvPr id="5" name="Text Placeholder 2"/>
          <p:cNvSpPr txBox="1">
            <a:spLocks/>
          </p:cNvSpPr>
          <p:nvPr/>
        </p:nvSpPr>
        <p:spPr bwMode="auto">
          <a:xfrm>
            <a:off x="755576" y="2492896"/>
            <a:ext cx="7772400" cy="15001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marL="0" indent="0" algn="l" rtl="0" eaLnBrk="0" fontAlgn="base" hangingPunct="0">
              <a:spcBef>
                <a:spcPts val="1200"/>
              </a:spcBef>
              <a:spcAft>
                <a:spcPct val="0"/>
              </a:spcAft>
              <a:buNone/>
              <a:defRPr sz="2000">
                <a:solidFill>
                  <a:schemeClr val="bg2"/>
                </a:solidFill>
                <a:latin typeface="Arial" pitchFamily="34" charset="0"/>
                <a:ea typeface="+mn-ea"/>
                <a:cs typeface="Arial" pitchFamily="34" charset="0"/>
              </a:defRPr>
            </a:lvl1pPr>
            <a:lvl2pPr marL="457200" indent="0" algn="l" rtl="0" eaLnBrk="0" fontAlgn="base" hangingPunct="0">
              <a:spcBef>
                <a:spcPts val="1200"/>
              </a:spcBef>
              <a:spcAft>
                <a:spcPct val="0"/>
              </a:spcAft>
              <a:buSzPct val="75000"/>
              <a:buNone/>
              <a:defRPr sz="1800">
                <a:solidFill>
                  <a:schemeClr val="bg2"/>
                </a:solidFill>
                <a:latin typeface="Arial" pitchFamily="34" charset="0"/>
                <a:cs typeface="Arial" pitchFamily="34" charset="0"/>
              </a:defRPr>
            </a:lvl2pPr>
            <a:lvl3pPr marL="914400" indent="0" algn="l" rtl="0" eaLnBrk="0" fontAlgn="base" hangingPunct="0">
              <a:spcBef>
                <a:spcPts val="1200"/>
              </a:spcBef>
              <a:spcAft>
                <a:spcPct val="0"/>
              </a:spcAft>
              <a:buNone/>
              <a:defRPr sz="1600">
                <a:solidFill>
                  <a:schemeClr val="bg2"/>
                </a:solidFill>
                <a:latin typeface="Arial" pitchFamily="34" charset="0"/>
                <a:cs typeface="Arial" pitchFamily="34" charset="0"/>
              </a:defRPr>
            </a:lvl3pPr>
            <a:lvl4pPr marL="1371600" indent="0" algn="l" rtl="0" eaLnBrk="0" fontAlgn="base" hangingPunct="0">
              <a:spcBef>
                <a:spcPts val="1200"/>
              </a:spcBef>
              <a:spcAft>
                <a:spcPct val="0"/>
              </a:spcAft>
              <a:buNone/>
              <a:defRPr sz="1400">
                <a:solidFill>
                  <a:schemeClr val="bg2"/>
                </a:solidFill>
                <a:latin typeface="Arial" pitchFamily="34" charset="0"/>
                <a:cs typeface="Arial" pitchFamily="34" charset="0"/>
              </a:defRPr>
            </a:lvl4pPr>
            <a:lvl5pPr marL="1828800" indent="0" algn="l" rtl="0" eaLnBrk="0" fontAlgn="base" hangingPunct="0">
              <a:spcBef>
                <a:spcPts val="1200"/>
              </a:spcBef>
              <a:spcAft>
                <a:spcPct val="0"/>
              </a:spcAft>
              <a:buNone/>
              <a:defRPr sz="1400">
                <a:solidFill>
                  <a:schemeClr val="bg2"/>
                </a:solidFill>
                <a:latin typeface="Arial" pitchFamily="34" charset="0"/>
                <a:cs typeface="Arial" pitchFamily="34" charset="0"/>
              </a:defRPr>
            </a:lvl5pPr>
            <a:lvl6pPr marL="2286000" indent="0" algn="l" rtl="0" eaLnBrk="0" fontAlgn="base" hangingPunct="0">
              <a:spcBef>
                <a:spcPct val="20000"/>
              </a:spcBef>
              <a:spcAft>
                <a:spcPct val="0"/>
              </a:spcAft>
              <a:buNone/>
              <a:defRPr sz="1400">
                <a:solidFill>
                  <a:srgbClr val="FFFF66"/>
                </a:solidFill>
                <a:latin typeface="+mn-lt"/>
              </a:defRPr>
            </a:lvl6pPr>
            <a:lvl7pPr marL="2743200" indent="0" algn="l" rtl="0" eaLnBrk="0" fontAlgn="base" hangingPunct="0">
              <a:spcBef>
                <a:spcPct val="20000"/>
              </a:spcBef>
              <a:spcAft>
                <a:spcPct val="0"/>
              </a:spcAft>
              <a:buNone/>
              <a:defRPr sz="1400">
                <a:solidFill>
                  <a:srgbClr val="FFFF66"/>
                </a:solidFill>
                <a:latin typeface="+mn-lt"/>
              </a:defRPr>
            </a:lvl7pPr>
            <a:lvl8pPr marL="3200400" indent="0" algn="l" rtl="0" eaLnBrk="0" fontAlgn="base" hangingPunct="0">
              <a:spcBef>
                <a:spcPct val="20000"/>
              </a:spcBef>
              <a:spcAft>
                <a:spcPct val="0"/>
              </a:spcAft>
              <a:buNone/>
              <a:defRPr sz="1400">
                <a:solidFill>
                  <a:srgbClr val="FFFF66"/>
                </a:solidFill>
                <a:latin typeface="+mn-lt"/>
              </a:defRPr>
            </a:lvl8pPr>
            <a:lvl9pPr marL="3657600" indent="0" algn="l" rtl="0" eaLnBrk="0" fontAlgn="base" hangingPunct="0">
              <a:spcBef>
                <a:spcPct val="20000"/>
              </a:spcBef>
              <a:spcAft>
                <a:spcPct val="0"/>
              </a:spcAft>
              <a:buNone/>
              <a:defRPr sz="1400">
                <a:solidFill>
                  <a:srgbClr val="FFFF66"/>
                </a:solidFill>
                <a:latin typeface="+mn-lt"/>
              </a:defRPr>
            </a:lvl9pPr>
          </a:lstStyle>
          <a:p>
            <a:pPr algn="ctr"/>
            <a:r>
              <a:rPr lang="en-GB" sz="4400" b="1" kern="0" dirty="0">
                <a:solidFill>
                  <a:srgbClr val="C00000"/>
                </a:solidFill>
              </a:rPr>
              <a:t>Short Answer Question (SAQ) Paper</a:t>
            </a:r>
          </a:p>
        </p:txBody>
      </p:sp>
    </p:spTree>
    <p:extLst>
      <p:ext uri="{BB962C8B-B14F-4D97-AF65-F5344CB8AC3E}">
        <p14:creationId xmlns:p14="http://schemas.microsoft.com/office/powerpoint/2010/main" val="1339714835"/>
      </p:ext>
    </p:extLst>
  </p:cSld>
  <p:clrMapOvr>
    <a:masterClrMapping/>
  </p:clrMapOvr>
  <p:transition>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idx="4294967295"/>
          </p:nvPr>
        </p:nvSpPr>
        <p:spPr bwMode="auto">
          <a:xfrm>
            <a:off x="683568" y="152400"/>
            <a:ext cx="7772400" cy="1143000"/>
          </a:xfrm>
          <a:prstGeom prst="rect">
            <a:avLst/>
          </a:prstGeom>
          <a:noFill/>
          <a:ln>
            <a:miter lim="800000"/>
            <a:headEnd/>
            <a:tailEnd/>
          </a:ln>
        </p:spPr>
        <p:txBody>
          <a:bodyPr/>
          <a:lstStyle/>
          <a:p>
            <a:pPr eaLnBrk="1" hangingPunct="1"/>
            <a:r>
              <a:rPr lang="en-US" sz="3200" dirty="0"/>
              <a:t>SAQ Paper</a:t>
            </a:r>
            <a:endParaRPr lang="en-GB" sz="3200" dirty="0">
              <a:solidFill>
                <a:srgbClr val="FFFF66"/>
              </a:solidFill>
            </a:endParaRPr>
          </a:p>
        </p:txBody>
      </p:sp>
      <p:sp>
        <p:nvSpPr>
          <p:cNvPr id="97283" name="Rectangle 3"/>
          <p:cNvSpPr>
            <a:spLocks noGrp="1" noChangeArrowheads="1"/>
          </p:cNvSpPr>
          <p:nvPr>
            <p:ph type="body" idx="4294967295"/>
          </p:nvPr>
        </p:nvSpPr>
        <p:spPr>
          <a:xfrm>
            <a:off x="927100" y="1244674"/>
            <a:ext cx="8216900" cy="6000750"/>
          </a:xfrm>
        </p:spPr>
        <p:txBody>
          <a:bodyPr/>
          <a:lstStyle/>
          <a:p>
            <a:pPr eaLnBrk="1" hangingPunct="1">
              <a:lnSpc>
                <a:spcPct val="90000"/>
              </a:lnSpc>
            </a:pPr>
            <a:r>
              <a:rPr lang="en-GB" sz="3000" dirty="0">
                <a:solidFill>
                  <a:schemeClr val="bg2">
                    <a:lumMod val="50000"/>
                  </a:schemeClr>
                </a:solidFill>
              </a:rPr>
              <a:t>10 questions</a:t>
            </a:r>
          </a:p>
          <a:p>
            <a:pPr eaLnBrk="1" hangingPunct="1">
              <a:lnSpc>
                <a:spcPct val="90000"/>
              </a:lnSpc>
            </a:pPr>
            <a:r>
              <a:rPr lang="en-GB" sz="2800" dirty="0">
                <a:solidFill>
                  <a:schemeClr val="bg2">
                    <a:lumMod val="50000"/>
                  </a:schemeClr>
                </a:solidFill>
              </a:rPr>
              <a:t>Tests factual knowledge / ability to interpret data</a:t>
            </a:r>
          </a:p>
          <a:p>
            <a:pPr marL="0" indent="0" eaLnBrk="1" hangingPunct="1">
              <a:lnSpc>
                <a:spcPct val="90000"/>
              </a:lnSpc>
              <a:buNone/>
            </a:pPr>
            <a:endParaRPr lang="en-GB" sz="2800" dirty="0">
              <a:solidFill>
                <a:schemeClr val="bg2">
                  <a:lumMod val="50000"/>
                </a:schemeClr>
              </a:solidFill>
            </a:endParaRPr>
          </a:p>
          <a:p>
            <a:pPr eaLnBrk="1" hangingPunct="1">
              <a:lnSpc>
                <a:spcPct val="90000"/>
              </a:lnSpc>
            </a:pPr>
            <a:r>
              <a:rPr lang="en-GB" sz="3000" dirty="0">
                <a:solidFill>
                  <a:schemeClr val="bg2">
                    <a:lumMod val="50000"/>
                  </a:schemeClr>
                </a:solidFill>
              </a:rPr>
              <a:t>All questions to be answered</a:t>
            </a:r>
          </a:p>
          <a:p>
            <a:pPr lvl="1" eaLnBrk="1" hangingPunct="1">
              <a:lnSpc>
                <a:spcPct val="90000"/>
              </a:lnSpc>
            </a:pPr>
            <a:r>
              <a:rPr lang="en-GB" sz="2600" dirty="0">
                <a:solidFill>
                  <a:schemeClr val="bg2">
                    <a:lumMod val="50000"/>
                  </a:schemeClr>
                </a:solidFill>
              </a:rPr>
              <a:t>Candidates must gain marks on at least 8 questions</a:t>
            </a:r>
          </a:p>
          <a:p>
            <a:pPr lvl="1" eaLnBrk="1" hangingPunct="1">
              <a:lnSpc>
                <a:spcPct val="90000"/>
              </a:lnSpc>
            </a:pPr>
            <a:r>
              <a:rPr lang="en-GB" sz="2600" dirty="0">
                <a:solidFill>
                  <a:schemeClr val="bg2">
                    <a:lumMod val="50000"/>
                  </a:schemeClr>
                </a:solidFill>
              </a:rPr>
              <a:t>Time allowed 2½ hours (15 mins/question)</a:t>
            </a:r>
            <a:br>
              <a:rPr lang="en-GB" sz="2600" dirty="0">
                <a:solidFill>
                  <a:schemeClr val="bg2">
                    <a:lumMod val="50000"/>
                  </a:schemeClr>
                </a:solidFill>
              </a:rPr>
            </a:br>
            <a:r>
              <a:rPr lang="en-GB" dirty="0"/>
              <a:t> </a:t>
            </a:r>
          </a:p>
          <a:p>
            <a:pPr eaLnBrk="1" hangingPunct="1">
              <a:lnSpc>
                <a:spcPct val="90000"/>
              </a:lnSpc>
            </a:pPr>
            <a:r>
              <a:rPr lang="en-GB" sz="3000" dirty="0">
                <a:solidFill>
                  <a:srgbClr val="C00000"/>
                </a:solidFill>
              </a:rPr>
              <a:t>Answer in bullet form style</a:t>
            </a:r>
          </a:p>
        </p:txBody>
      </p:sp>
    </p:spTree>
    <p:extLst>
      <p:ext uri="{BB962C8B-B14F-4D97-AF65-F5344CB8AC3E}">
        <p14:creationId xmlns:p14="http://schemas.microsoft.com/office/powerpoint/2010/main" val="2977466710"/>
      </p:ext>
    </p:extLst>
  </p:cSld>
  <p:clrMapOvr>
    <a:masterClrMapping/>
  </p:clrMapOvr>
  <p:transition>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44624"/>
            <a:ext cx="7886700" cy="1325563"/>
          </a:xfrm>
        </p:spPr>
        <p:txBody>
          <a:bodyPr/>
          <a:lstStyle/>
          <a:p>
            <a:r>
              <a:rPr lang="en-GB" dirty="0"/>
              <a:t>Pass mark / marking</a:t>
            </a:r>
          </a:p>
        </p:txBody>
      </p:sp>
      <p:sp>
        <p:nvSpPr>
          <p:cNvPr id="5" name="Content Placeholder 4"/>
          <p:cNvSpPr>
            <a:spLocks noGrp="1"/>
          </p:cNvSpPr>
          <p:nvPr>
            <p:ph idx="1"/>
          </p:nvPr>
        </p:nvSpPr>
        <p:spPr>
          <a:xfrm>
            <a:off x="628650" y="1370187"/>
            <a:ext cx="7886700" cy="4806776"/>
          </a:xfrm>
        </p:spPr>
        <p:txBody>
          <a:bodyPr>
            <a:normAutofit/>
          </a:bodyPr>
          <a:lstStyle/>
          <a:p>
            <a:r>
              <a:rPr lang="en-GB" sz="2400" dirty="0">
                <a:solidFill>
                  <a:schemeClr val="bg2">
                    <a:lumMod val="50000"/>
                  </a:schemeClr>
                </a:solidFill>
              </a:rPr>
              <a:t>Pass mark for each question set by a panel of experienced examiners before the exam</a:t>
            </a:r>
          </a:p>
          <a:p>
            <a:r>
              <a:rPr lang="en-GB" sz="2400" dirty="0">
                <a:solidFill>
                  <a:schemeClr val="bg2">
                    <a:lumMod val="50000"/>
                  </a:schemeClr>
                </a:solidFill>
              </a:rPr>
              <a:t>Pass mark typically around 55</a:t>
            </a:r>
            <a:r>
              <a:rPr lang="en-GB" sz="2400" dirty="0">
                <a:solidFill>
                  <a:schemeClr val="bg2">
                    <a:lumMod val="50000"/>
                  </a:schemeClr>
                </a:solidFill>
                <a:latin typeface="Arial" charset="0"/>
                <a:cs typeface="Times New Roman" pitchFamily="18" charset="0"/>
              </a:rPr>
              <a:t>%</a:t>
            </a:r>
            <a:endParaRPr lang="en-GB" sz="2400" dirty="0">
              <a:solidFill>
                <a:schemeClr val="bg2">
                  <a:lumMod val="50000"/>
                </a:schemeClr>
              </a:solidFill>
              <a:cs typeface="Times New Roman" pitchFamily="18" charset="0"/>
            </a:endParaRPr>
          </a:p>
          <a:p>
            <a:endParaRPr lang="en-GB" sz="2400" dirty="0">
              <a:solidFill>
                <a:schemeClr val="bg2">
                  <a:lumMod val="50000"/>
                </a:schemeClr>
              </a:solidFill>
            </a:endParaRPr>
          </a:p>
          <a:p>
            <a:r>
              <a:rPr lang="en-GB" sz="2400" dirty="0">
                <a:solidFill>
                  <a:schemeClr val="bg2">
                    <a:lumMod val="50000"/>
                  </a:schemeClr>
                </a:solidFill>
              </a:rPr>
              <a:t>A pair of examiners independently mark all scripts for one question</a:t>
            </a:r>
          </a:p>
          <a:p>
            <a:r>
              <a:rPr lang="en-GB" sz="2400" dirty="0">
                <a:solidFill>
                  <a:schemeClr val="bg2">
                    <a:lumMod val="50000"/>
                  </a:schemeClr>
                </a:solidFill>
              </a:rPr>
              <a:t>Average score taken</a:t>
            </a:r>
          </a:p>
          <a:p>
            <a:r>
              <a:rPr lang="en-GB" sz="2400" dirty="0">
                <a:solidFill>
                  <a:schemeClr val="bg2">
                    <a:lumMod val="50000"/>
                  </a:schemeClr>
                </a:solidFill>
              </a:rPr>
              <a:t>If &gt;2 marks difference between the examiners,  a third marker (blinded to other scores) marks. Median score then taken.</a:t>
            </a:r>
          </a:p>
        </p:txBody>
      </p:sp>
    </p:spTree>
    <p:extLst>
      <p:ext uri="{BB962C8B-B14F-4D97-AF65-F5344CB8AC3E}">
        <p14:creationId xmlns:p14="http://schemas.microsoft.com/office/powerpoint/2010/main" val="4180765314"/>
      </p:ext>
    </p:extLst>
  </p:cSld>
  <p:clrMapOvr>
    <a:masterClrMapping/>
  </p:clrMapOvr>
  <p:transition>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l"/>
            <a:r>
              <a:rPr lang="en-GB" dirty="0"/>
              <a:t>Contents</a:t>
            </a:r>
          </a:p>
        </p:txBody>
      </p:sp>
      <p:sp>
        <p:nvSpPr>
          <p:cNvPr id="5" name="Content Placeholder 4"/>
          <p:cNvSpPr>
            <a:spLocks noGrp="1"/>
          </p:cNvSpPr>
          <p:nvPr>
            <p:ph idx="1"/>
          </p:nvPr>
        </p:nvSpPr>
        <p:spPr>
          <a:xfrm>
            <a:off x="628650" y="1825625"/>
            <a:ext cx="3655318" cy="4351338"/>
          </a:xfrm>
        </p:spPr>
        <p:txBody>
          <a:bodyPr/>
          <a:lstStyle/>
          <a:p>
            <a:r>
              <a:rPr lang="en-GB" dirty="0">
                <a:solidFill>
                  <a:schemeClr val="bg2">
                    <a:lumMod val="50000"/>
                  </a:schemeClr>
                </a:solidFill>
              </a:rPr>
              <a:t>Overview of DPM </a:t>
            </a:r>
          </a:p>
          <a:p>
            <a:r>
              <a:rPr lang="en-GB" dirty="0">
                <a:solidFill>
                  <a:schemeClr val="bg2">
                    <a:lumMod val="50000"/>
                  </a:schemeClr>
                </a:solidFill>
              </a:rPr>
              <a:t>MCQ</a:t>
            </a:r>
          </a:p>
          <a:p>
            <a:r>
              <a:rPr lang="en-GB" dirty="0">
                <a:solidFill>
                  <a:schemeClr val="bg2">
                    <a:lumMod val="50000"/>
                  </a:schemeClr>
                </a:solidFill>
              </a:rPr>
              <a:t>SAQ with examples</a:t>
            </a:r>
          </a:p>
          <a:p>
            <a:r>
              <a:rPr lang="en-GB" dirty="0">
                <a:solidFill>
                  <a:schemeClr val="bg2">
                    <a:lumMod val="50000"/>
                  </a:schemeClr>
                </a:solidFill>
              </a:rPr>
              <a:t>CAP</a:t>
            </a:r>
          </a:p>
          <a:p>
            <a:pPr marL="0" indent="0">
              <a:buNone/>
            </a:pPr>
            <a:br>
              <a:rPr lang="en-GB" dirty="0">
                <a:solidFill>
                  <a:schemeClr val="bg2">
                    <a:lumMod val="50000"/>
                  </a:schemeClr>
                </a:solidFill>
              </a:rPr>
            </a:br>
            <a:endParaRPr lang="en-GB" dirty="0">
              <a:solidFill>
                <a:schemeClr val="bg2">
                  <a:lumMod val="50000"/>
                </a:schemeClr>
              </a:solidFill>
            </a:endParaRPr>
          </a:p>
        </p:txBody>
      </p:sp>
    </p:spTree>
    <p:extLst>
      <p:ext uri="{BB962C8B-B14F-4D97-AF65-F5344CB8AC3E}">
        <p14:creationId xmlns:p14="http://schemas.microsoft.com/office/powerpoint/2010/main" val="3818939220"/>
      </p:ext>
    </p:extLst>
  </p:cSld>
  <p:clrMapOvr>
    <a:masterClrMapping/>
  </p:clrMapOvr>
  <p:transition>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B7AC5E13-915D-4C61-AFE9-8A14C5580CDE}"/>
              </a:ext>
            </a:extLst>
          </p:cNvPr>
          <p:cNvGraphicFramePr>
            <a:graphicFrameLocks noGrp="1"/>
          </p:cNvGraphicFramePr>
          <p:nvPr>
            <p:extLst>
              <p:ext uri="{D42A27DB-BD31-4B8C-83A1-F6EECF244321}">
                <p14:modId xmlns:p14="http://schemas.microsoft.com/office/powerpoint/2010/main" val="4095755703"/>
              </p:ext>
            </p:extLst>
          </p:nvPr>
        </p:nvGraphicFramePr>
        <p:xfrm>
          <a:off x="1174114" y="1772816"/>
          <a:ext cx="7070294" cy="4171950"/>
        </p:xfrm>
        <a:graphic>
          <a:graphicData uri="http://schemas.openxmlformats.org/drawingml/2006/table">
            <a:tbl>
              <a:tblPr firstRow="1" firstCol="1" bandRow="1">
                <a:tableStyleId>{5C22544A-7EE6-4342-B048-85BDC9FD1C3A}</a:tableStyleId>
              </a:tblPr>
              <a:tblGrid>
                <a:gridCol w="603836">
                  <a:extLst>
                    <a:ext uri="{9D8B030D-6E8A-4147-A177-3AD203B41FA5}">
                      <a16:colId xmlns:a16="http://schemas.microsoft.com/office/drawing/2014/main" val="856070502"/>
                    </a:ext>
                  </a:extLst>
                </a:gridCol>
                <a:gridCol w="4734229">
                  <a:extLst>
                    <a:ext uri="{9D8B030D-6E8A-4147-A177-3AD203B41FA5}">
                      <a16:colId xmlns:a16="http://schemas.microsoft.com/office/drawing/2014/main" val="213037201"/>
                    </a:ext>
                  </a:extLst>
                </a:gridCol>
                <a:gridCol w="789479">
                  <a:extLst>
                    <a:ext uri="{9D8B030D-6E8A-4147-A177-3AD203B41FA5}">
                      <a16:colId xmlns:a16="http://schemas.microsoft.com/office/drawing/2014/main" val="1475066789"/>
                    </a:ext>
                  </a:extLst>
                </a:gridCol>
                <a:gridCol w="942750">
                  <a:extLst>
                    <a:ext uri="{9D8B030D-6E8A-4147-A177-3AD203B41FA5}">
                      <a16:colId xmlns:a16="http://schemas.microsoft.com/office/drawing/2014/main" val="2823800324"/>
                    </a:ext>
                  </a:extLst>
                </a:gridCol>
              </a:tblGrid>
              <a:tr h="3041856">
                <a:tc>
                  <a:txBody>
                    <a:bodyPr/>
                    <a:lstStyle/>
                    <a:p>
                      <a:pPr algn="ctr">
                        <a:spcAft>
                          <a:spcPts val="0"/>
                        </a:spcAft>
                      </a:pPr>
                      <a:r>
                        <a:rPr lang="en-GB" sz="1800" dirty="0">
                          <a:effectLst/>
                        </a:rPr>
                        <a:t>1</a:t>
                      </a:r>
                    </a:p>
                    <a:p>
                      <a:pPr algn="ctr">
                        <a:spcAft>
                          <a:spcPts val="0"/>
                        </a:spcAft>
                      </a:pPr>
                      <a:r>
                        <a:rPr lang="en-GB" sz="1800" dirty="0">
                          <a:effectLst/>
                        </a:rPr>
                        <a:t> </a:t>
                      </a:r>
                    </a:p>
                    <a:p>
                      <a:pPr algn="ctr">
                        <a:spcAft>
                          <a:spcPts val="0"/>
                        </a:spcAft>
                      </a:pPr>
                      <a:r>
                        <a:rPr lang="en-GB" sz="1800" dirty="0">
                          <a:effectLst/>
                        </a:rPr>
                        <a:t>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en-GB" sz="1600" dirty="0">
                          <a:effectLst/>
                        </a:rPr>
                        <a:t>You are the pharmaceutical physician responsible for reviewing the non-clinical data package to decide if a candidate drug should be taken into first in human studies. The data from the repeat dose in vivo dog study show a significant reduction in renal function. </a:t>
                      </a:r>
                    </a:p>
                    <a:p>
                      <a:pPr>
                        <a:lnSpc>
                          <a:spcPct val="115000"/>
                        </a:lnSpc>
                        <a:spcAft>
                          <a:spcPts val="1000"/>
                        </a:spcAft>
                      </a:pPr>
                      <a:r>
                        <a:rPr lang="en-GB" sz="1600" dirty="0">
                          <a:effectLst/>
                        </a:rPr>
                        <a:t> </a:t>
                      </a:r>
                    </a:p>
                    <a:p>
                      <a:pPr>
                        <a:lnSpc>
                          <a:spcPct val="115000"/>
                        </a:lnSpc>
                        <a:spcAft>
                          <a:spcPts val="1000"/>
                        </a:spcAft>
                      </a:pPr>
                      <a:r>
                        <a:rPr lang="en-GB" sz="1600" dirty="0">
                          <a:effectLst/>
                        </a:rPr>
                        <a:t>Briefly describe 10 important factors/considerations that will help to decide whether to take this candidate drug into first in human studies.</a:t>
                      </a:r>
                    </a:p>
                    <a:p>
                      <a:pPr>
                        <a:lnSpc>
                          <a:spcPct val="115000"/>
                        </a:lnSpc>
                        <a:spcAft>
                          <a:spcPts val="1000"/>
                        </a:spcAft>
                      </a:pPr>
                      <a:br>
                        <a:rPr lang="en-GB" sz="1600" dirty="0">
                          <a:effectLst/>
                        </a:rPr>
                      </a:br>
                      <a:endParaRPr lang="en-GB" sz="1600" dirty="0">
                        <a:effectLst/>
                      </a:endParaRPr>
                    </a:p>
                    <a:p>
                      <a:pPr marL="241300">
                        <a:lnSpc>
                          <a:spcPct val="115000"/>
                        </a:lnSpc>
                        <a:spcAft>
                          <a:spcPts val="1000"/>
                        </a:spcAft>
                      </a:pPr>
                      <a:br>
                        <a:rPr lang="en-GB" sz="1800" dirty="0">
                          <a:effectLst/>
                        </a:rPr>
                      </a:b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n-GB" sz="1800">
                          <a:effectLst/>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GB" sz="1800" dirty="0">
                          <a:effectLst/>
                        </a:rPr>
                        <a:t> </a:t>
                      </a:r>
                    </a:p>
                    <a:p>
                      <a:pPr algn="ctr">
                        <a:spcAft>
                          <a:spcPts val="0"/>
                        </a:spcAft>
                      </a:pPr>
                      <a:r>
                        <a:rPr lang="en-GB" sz="1800" dirty="0">
                          <a:effectLst/>
                        </a:rPr>
                        <a:t> </a:t>
                      </a:r>
                    </a:p>
                    <a:p>
                      <a:pPr algn="ctr">
                        <a:spcAft>
                          <a:spcPts val="0"/>
                        </a:spcAft>
                      </a:pPr>
                      <a:r>
                        <a:rPr lang="en-GB" sz="1800" dirty="0">
                          <a:effectLst/>
                        </a:rPr>
                        <a:t> </a:t>
                      </a:r>
                    </a:p>
                    <a:p>
                      <a:pPr algn="ctr">
                        <a:spcAft>
                          <a:spcPts val="0"/>
                        </a:spcAft>
                      </a:pPr>
                      <a:r>
                        <a:rPr lang="en-GB" sz="1800" dirty="0">
                          <a:effectLst/>
                        </a:rPr>
                        <a:t> </a:t>
                      </a:r>
                    </a:p>
                    <a:p>
                      <a:pPr algn="ctr">
                        <a:spcAft>
                          <a:spcPts val="0"/>
                        </a:spcAft>
                      </a:pPr>
                      <a:r>
                        <a:rPr lang="en-GB" sz="1800" dirty="0">
                          <a:effectLst/>
                        </a:rPr>
                        <a:t> </a:t>
                      </a:r>
                    </a:p>
                    <a:p>
                      <a:pPr algn="ctr">
                        <a:spcAft>
                          <a:spcPts val="0"/>
                        </a:spcAft>
                      </a:pPr>
                      <a:r>
                        <a:rPr lang="en-GB" sz="1800" dirty="0">
                          <a:effectLst/>
                        </a:rPr>
                        <a:t> </a:t>
                      </a:r>
                    </a:p>
                    <a:p>
                      <a:pPr algn="ctr">
                        <a:spcAft>
                          <a:spcPts val="0"/>
                        </a:spcAft>
                      </a:pPr>
                      <a:r>
                        <a:rPr lang="en-GB" sz="1800" dirty="0">
                          <a:effectLst/>
                        </a:rPr>
                        <a:t>(10 marks)</a:t>
                      </a:r>
                    </a:p>
                    <a:p>
                      <a:pPr>
                        <a:spcAft>
                          <a:spcPts val="0"/>
                        </a:spcAft>
                      </a:pPr>
                      <a:r>
                        <a:rPr lang="en-GB" sz="1800" dirty="0">
                          <a:effectLst/>
                        </a:rPr>
                        <a:t> </a:t>
                      </a:r>
                    </a:p>
                    <a:p>
                      <a:pPr algn="ctr">
                        <a:spcAft>
                          <a:spcPts val="0"/>
                        </a:spcAft>
                      </a:pPr>
                      <a:r>
                        <a:rPr lang="en-GB" sz="1800" dirty="0">
                          <a:effectLst/>
                        </a:rPr>
                        <a:t> </a:t>
                      </a:r>
                    </a:p>
                    <a:p>
                      <a:pPr algn="ctr">
                        <a:spcAft>
                          <a:spcPts val="0"/>
                        </a:spcAft>
                      </a:pPr>
                      <a:r>
                        <a:rPr lang="en-GB" sz="1800" dirty="0">
                          <a:effectLst/>
                        </a:rPr>
                        <a:t> </a:t>
                      </a:r>
                    </a:p>
                    <a:p>
                      <a:pPr algn="ctr">
                        <a:spcAft>
                          <a:spcPts val="0"/>
                        </a:spcAft>
                      </a:pPr>
                      <a:r>
                        <a:rPr lang="en-GB" sz="1800" dirty="0">
                          <a:effectLst/>
                        </a:rPr>
                        <a:t> </a:t>
                      </a:r>
                    </a:p>
                    <a:p>
                      <a:pPr algn="ctr">
                        <a:spcAft>
                          <a:spcPts val="0"/>
                        </a:spcAft>
                      </a:pPr>
                      <a:r>
                        <a:rPr lang="en-GB" sz="1800" dirty="0">
                          <a:effectLst/>
                        </a:rPr>
                        <a:t> </a:t>
                      </a:r>
                    </a:p>
                    <a:p>
                      <a:pPr>
                        <a:spcAft>
                          <a:spcPts val="0"/>
                        </a:spcAft>
                      </a:pPr>
                      <a:r>
                        <a:rPr lang="en-GB" sz="1800" dirty="0">
                          <a:effectLst/>
                        </a:rPr>
                        <a:t>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711814776"/>
                  </a:ext>
                </a:extLst>
              </a:tr>
            </a:tbl>
          </a:graphicData>
        </a:graphic>
      </p:graphicFrame>
      <p:sp>
        <p:nvSpPr>
          <p:cNvPr id="7" name="Title 1">
            <a:extLst>
              <a:ext uri="{FF2B5EF4-FFF2-40B4-BE49-F238E27FC236}">
                <a16:creationId xmlns:a16="http://schemas.microsoft.com/office/drawing/2014/main" id="{52A57C2E-E156-40B7-B8AA-59E7D75B8F27}"/>
              </a:ext>
            </a:extLst>
          </p:cNvPr>
          <p:cNvSpPr txBox="1">
            <a:spLocks/>
          </p:cNvSpPr>
          <p:nvPr/>
        </p:nvSpPr>
        <p:spPr>
          <a:xfrm>
            <a:off x="628650" y="44624"/>
            <a:ext cx="7886700" cy="1325563"/>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GB" dirty="0"/>
              <a:t>Examples from the 2019 SAQ paper</a:t>
            </a:r>
          </a:p>
        </p:txBody>
      </p:sp>
    </p:spTree>
    <p:extLst>
      <p:ext uri="{BB962C8B-B14F-4D97-AF65-F5344CB8AC3E}">
        <p14:creationId xmlns:p14="http://schemas.microsoft.com/office/powerpoint/2010/main" val="1520275142"/>
      </p:ext>
    </p:extLst>
  </p:cSld>
  <p:clrMapOvr>
    <a:masterClrMapping/>
  </p:clrMapOvr>
  <p:transition>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97019486-0992-4623-B493-506072405EFA}"/>
              </a:ext>
            </a:extLst>
          </p:cNvPr>
          <p:cNvGraphicFramePr>
            <a:graphicFrameLocks noGrp="1"/>
          </p:cNvGraphicFramePr>
          <p:nvPr>
            <p:extLst>
              <p:ext uri="{D42A27DB-BD31-4B8C-83A1-F6EECF244321}">
                <p14:modId xmlns:p14="http://schemas.microsoft.com/office/powerpoint/2010/main" val="675922145"/>
              </p:ext>
            </p:extLst>
          </p:nvPr>
        </p:nvGraphicFramePr>
        <p:xfrm>
          <a:off x="628651" y="1268760"/>
          <a:ext cx="6751661" cy="5256530"/>
        </p:xfrm>
        <a:graphic>
          <a:graphicData uri="http://schemas.openxmlformats.org/drawingml/2006/table">
            <a:tbl>
              <a:tblPr firstRow="1" firstCol="1" bandRow="1">
                <a:tableStyleId>{5C22544A-7EE6-4342-B048-85BDC9FD1C3A}</a:tableStyleId>
              </a:tblPr>
              <a:tblGrid>
                <a:gridCol w="576623">
                  <a:extLst>
                    <a:ext uri="{9D8B030D-6E8A-4147-A177-3AD203B41FA5}">
                      <a16:colId xmlns:a16="http://schemas.microsoft.com/office/drawing/2014/main" val="488288825"/>
                    </a:ext>
                  </a:extLst>
                </a:gridCol>
                <a:gridCol w="4520875">
                  <a:extLst>
                    <a:ext uri="{9D8B030D-6E8A-4147-A177-3AD203B41FA5}">
                      <a16:colId xmlns:a16="http://schemas.microsoft.com/office/drawing/2014/main" val="248072799"/>
                    </a:ext>
                  </a:extLst>
                </a:gridCol>
                <a:gridCol w="753899">
                  <a:extLst>
                    <a:ext uri="{9D8B030D-6E8A-4147-A177-3AD203B41FA5}">
                      <a16:colId xmlns:a16="http://schemas.microsoft.com/office/drawing/2014/main" val="2628099879"/>
                    </a:ext>
                  </a:extLst>
                </a:gridCol>
                <a:gridCol w="900264">
                  <a:extLst>
                    <a:ext uri="{9D8B030D-6E8A-4147-A177-3AD203B41FA5}">
                      <a16:colId xmlns:a16="http://schemas.microsoft.com/office/drawing/2014/main" val="131154716"/>
                    </a:ext>
                  </a:extLst>
                </a:gridCol>
              </a:tblGrid>
              <a:tr h="5040506">
                <a:tc>
                  <a:txBody>
                    <a:bodyPr/>
                    <a:lstStyle/>
                    <a:p>
                      <a:pPr algn="ctr">
                        <a:spcAft>
                          <a:spcPts val="0"/>
                        </a:spcAft>
                      </a:pPr>
                      <a:r>
                        <a:rPr lang="en-GB" sz="2000" dirty="0">
                          <a:effectLst/>
                        </a:rPr>
                        <a:t>1</a:t>
                      </a:r>
                    </a:p>
                    <a:p>
                      <a:pPr algn="ctr">
                        <a:spcAft>
                          <a:spcPts val="0"/>
                        </a:spcAft>
                      </a:pPr>
                      <a:r>
                        <a:rPr lang="en-GB" sz="2000" dirty="0">
                          <a:effectLst/>
                        </a:rPr>
                        <a:t> </a:t>
                      </a:r>
                    </a:p>
                    <a:p>
                      <a:pPr algn="ctr">
                        <a:spcAft>
                          <a:spcPts val="0"/>
                        </a:spcAft>
                      </a:pPr>
                      <a:r>
                        <a:rPr lang="en-GB" sz="2000" dirty="0">
                          <a:effectLst/>
                        </a:rPr>
                        <a:t> </a:t>
                      </a:r>
                      <a:endParaRPr lang="en-GB"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en-GB" sz="1800" dirty="0">
                          <a:effectLst/>
                        </a:rPr>
                        <a:t>You are the pharmaceutical physician responsible for reviewing the non-clinical data package to decide if a candidate drug </a:t>
                      </a:r>
                      <a:r>
                        <a:rPr lang="en-GB" sz="1800" b="1" u="sng" kern="1200" dirty="0">
                          <a:solidFill>
                            <a:srgbClr val="FF0000"/>
                          </a:solidFill>
                          <a:effectLst/>
                          <a:latin typeface="+mn-lt"/>
                          <a:ea typeface="+mn-ea"/>
                          <a:cs typeface="+mn-cs"/>
                        </a:rPr>
                        <a:t>should be taken into fir</a:t>
                      </a:r>
                      <a:r>
                        <a:rPr lang="en-GB" sz="1800" u="sng" dirty="0">
                          <a:solidFill>
                            <a:srgbClr val="FF0000"/>
                          </a:solidFill>
                          <a:effectLst/>
                        </a:rPr>
                        <a:t>st in human studies</a:t>
                      </a:r>
                      <a:r>
                        <a:rPr lang="en-GB" sz="1800" dirty="0">
                          <a:effectLst/>
                        </a:rPr>
                        <a:t>. The data from the repeat dose in vivo dog study show </a:t>
                      </a:r>
                      <a:r>
                        <a:rPr lang="en-GB" sz="1800" u="sng" dirty="0">
                          <a:solidFill>
                            <a:srgbClr val="FF0000"/>
                          </a:solidFill>
                          <a:effectLst/>
                        </a:rPr>
                        <a:t>a significant reduction in renal function</a:t>
                      </a:r>
                      <a:r>
                        <a:rPr lang="en-GB" sz="1800" dirty="0">
                          <a:effectLst/>
                        </a:rPr>
                        <a:t>. </a:t>
                      </a:r>
                    </a:p>
                    <a:p>
                      <a:pPr>
                        <a:lnSpc>
                          <a:spcPct val="115000"/>
                        </a:lnSpc>
                        <a:spcAft>
                          <a:spcPts val="1000"/>
                        </a:spcAft>
                      </a:pPr>
                      <a:r>
                        <a:rPr lang="en-GB" sz="1800" dirty="0">
                          <a:effectLst/>
                        </a:rPr>
                        <a:t> </a:t>
                      </a:r>
                    </a:p>
                    <a:p>
                      <a:pPr>
                        <a:lnSpc>
                          <a:spcPct val="115000"/>
                        </a:lnSpc>
                        <a:spcAft>
                          <a:spcPts val="1000"/>
                        </a:spcAft>
                      </a:pPr>
                      <a:r>
                        <a:rPr lang="en-GB" sz="1800" dirty="0">
                          <a:effectLst/>
                        </a:rPr>
                        <a:t>Briefly describe 10 important factors/considerations that will help to decide whether to take this candidate drug into first in human studies.</a:t>
                      </a:r>
                    </a:p>
                    <a:p>
                      <a:pPr>
                        <a:lnSpc>
                          <a:spcPct val="115000"/>
                        </a:lnSpc>
                        <a:spcAft>
                          <a:spcPts val="1000"/>
                        </a:spcAft>
                      </a:pPr>
                      <a:br>
                        <a:rPr lang="en-GB" sz="1800" dirty="0">
                          <a:effectLst/>
                        </a:rPr>
                      </a:br>
                      <a:endParaRPr lang="en-GB" sz="1800" dirty="0">
                        <a:effectLst/>
                      </a:endParaRPr>
                    </a:p>
                    <a:p>
                      <a:pPr marL="241300">
                        <a:lnSpc>
                          <a:spcPct val="115000"/>
                        </a:lnSpc>
                        <a:spcAft>
                          <a:spcPts val="1000"/>
                        </a:spcAft>
                      </a:pPr>
                      <a:br>
                        <a:rPr lang="en-GB" sz="2000" dirty="0">
                          <a:effectLst/>
                        </a:rPr>
                      </a:b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n-GB" sz="2000" dirty="0">
                          <a:effectLst/>
                        </a:rPr>
                        <a:t> </a:t>
                      </a:r>
                      <a:endParaRPr lang="en-GB"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GB" sz="2000" dirty="0">
                          <a:effectLst/>
                        </a:rPr>
                        <a:t> </a:t>
                      </a:r>
                    </a:p>
                    <a:p>
                      <a:pPr algn="ctr">
                        <a:spcAft>
                          <a:spcPts val="0"/>
                        </a:spcAft>
                      </a:pPr>
                      <a:r>
                        <a:rPr lang="en-GB" sz="2000" dirty="0">
                          <a:effectLst/>
                        </a:rPr>
                        <a:t> </a:t>
                      </a:r>
                    </a:p>
                    <a:p>
                      <a:pPr algn="ctr">
                        <a:spcAft>
                          <a:spcPts val="0"/>
                        </a:spcAft>
                      </a:pPr>
                      <a:r>
                        <a:rPr lang="en-GB" sz="2000" dirty="0">
                          <a:effectLst/>
                        </a:rPr>
                        <a:t> </a:t>
                      </a:r>
                    </a:p>
                    <a:p>
                      <a:pPr algn="ctr">
                        <a:spcAft>
                          <a:spcPts val="0"/>
                        </a:spcAft>
                      </a:pPr>
                      <a:r>
                        <a:rPr lang="en-GB" sz="2000" dirty="0">
                          <a:effectLst/>
                        </a:rPr>
                        <a:t> </a:t>
                      </a:r>
                    </a:p>
                    <a:p>
                      <a:pPr algn="ctr">
                        <a:spcAft>
                          <a:spcPts val="0"/>
                        </a:spcAft>
                      </a:pPr>
                      <a:r>
                        <a:rPr lang="en-GB" sz="2000" dirty="0">
                          <a:effectLst/>
                        </a:rPr>
                        <a:t> </a:t>
                      </a:r>
                    </a:p>
                    <a:p>
                      <a:pPr algn="ctr">
                        <a:spcAft>
                          <a:spcPts val="0"/>
                        </a:spcAft>
                      </a:pPr>
                      <a:r>
                        <a:rPr lang="en-GB" sz="2000" dirty="0">
                          <a:effectLst/>
                        </a:rPr>
                        <a:t> </a:t>
                      </a:r>
                    </a:p>
                    <a:p>
                      <a:pPr algn="ctr">
                        <a:spcAft>
                          <a:spcPts val="0"/>
                        </a:spcAft>
                      </a:pPr>
                      <a:r>
                        <a:rPr lang="en-GB" sz="2000" dirty="0">
                          <a:effectLst/>
                        </a:rPr>
                        <a:t>(10 marks)</a:t>
                      </a:r>
                    </a:p>
                    <a:p>
                      <a:pPr>
                        <a:spcAft>
                          <a:spcPts val="0"/>
                        </a:spcAft>
                      </a:pPr>
                      <a:r>
                        <a:rPr lang="en-GB" sz="2000" dirty="0">
                          <a:effectLst/>
                        </a:rPr>
                        <a:t> </a:t>
                      </a:r>
                    </a:p>
                    <a:p>
                      <a:pPr algn="ctr">
                        <a:spcAft>
                          <a:spcPts val="0"/>
                        </a:spcAft>
                      </a:pPr>
                      <a:r>
                        <a:rPr lang="en-GB" sz="2000" dirty="0">
                          <a:effectLst/>
                        </a:rPr>
                        <a:t> </a:t>
                      </a:r>
                    </a:p>
                    <a:p>
                      <a:pPr algn="ctr">
                        <a:spcAft>
                          <a:spcPts val="0"/>
                        </a:spcAft>
                      </a:pPr>
                      <a:r>
                        <a:rPr lang="en-GB" sz="2000" dirty="0">
                          <a:effectLst/>
                        </a:rPr>
                        <a:t> </a:t>
                      </a:r>
                    </a:p>
                    <a:p>
                      <a:pPr algn="ctr">
                        <a:spcAft>
                          <a:spcPts val="0"/>
                        </a:spcAft>
                      </a:pPr>
                      <a:r>
                        <a:rPr lang="en-GB" sz="2000" dirty="0">
                          <a:effectLst/>
                        </a:rPr>
                        <a:t> </a:t>
                      </a:r>
                    </a:p>
                    <a:p>
                      <a:pPr algn="ctr">
                        <a:spcAft>
                          <a:spcPts val="0"/>
                        </a:spcAft>
                      </a:pPr>
                      <a:r>
                        <a:rPr lang="en-GB" sz="2000" dirty="0">
                          <a:effectLst/>
                        </a:rPr>
                        <a:t> </a:t>
                      </a:r>
                    </a:p>
                    <a:p>
                      <a:pPr>
                        <a:spcAft>
                          <a:spcPts val="0"/>
                        </a:spcAft>
                      </a:pPr>
                      <a:r>
                        <a:rPr lang="en-GB" sz="2000" dirty="0">
                          <a:effectLst/>
                        </a:rPr>
                        <a:t> </a:t>
                      </a:r>
                      <a:endParaRPr lang="en-GB"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51421938"/>
                  </a:ext>
                </a:extLst>
              </a:tr>
            </a:tbl>
          </a:graphicData>
        </a:graphic>
      </p:graphicFrame>
      <p:sp>
        <p:nvSpPr>
          <p:cNvPr id="5" name="Title 1">
            <a:extLst>
              <a:ext uri="{FF2B5EF4-FFF2-40B4-BE49-F238E27FC236}">
                <a16:creationId xmlns:a16="http://schemas.microsoft.com/office/drawing/2014/main" id="{0664640A-ED0D-491C-A83F-7C7B4086F896}"/>
              </a:ext>
            </a:extLst>
          </p:cNvPr>
          <p:cNvSpPr txBox="1">
            <a:spLocks/>
          </p:cNvSpPr>
          <p:nvPr/>
        </p:nvSpPr>
        <p:spPr>
          <a:xfrm>
            <a:off x="628650" y="44624"/>
            <a:ext cx="7886700" cy="1325563"/>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GB" dirty="0"/>
              <a:t>Examples from the 2019 SAQ paper</a:t>
            </a:r>
          </a:p>
        </p:txBody>
      </p:sp>
      <p:sp>
        <p:nvSpPr>
          <p:cNvPr id="6" name="Oval 5">
            <a:extLst>
              <a:ext uri="{FF2B5EF4-FFF2-40B4-BE49-F238E27FC236}">
                <a16:creationId xmlns:a16="http://schemas.microsoft.com/office/drawing/2014/main" id="{1E583124-60D5-4912-B361-70778D98C570}"/>
              </a:ext>
            </a:extLst>
          </p:cNvPr>
          <p:cNvSpPr/>
          <p:nvPr/>
        </p:nvSpPr>
        <p:spPr>
          <a:xfrm>
            <a:off x="1043608" y="3573016"/>
            <a:ext cx="1800200" cy="7920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2A806D4A-830B-4FFE-AFF1-CE7A42834399}"/>
              </a:ext>
            </a:extLst>
          </p:cNvPr>
          <p:cNvSpPr txBox="1"/>
          <p:nvPr/>
        </p:nvSpPr>
        <p:spPr>
          <a:xfrm>
            <a:off x="7498693" y="1268760"/>
            <a:ext cx="1584176" cy="4247317"/>
          </a:xfrm>
          <a:prstGeom prst="rect">
            <a:avLst/>
          </a:prstGeom>
          <a:noFill/>
        </p:spPr>
        <p:txBody>
          <a:bodyPr wrap="square" rtlCol="0">
            <a:spAutoFit/>
          </a:bodyPr>
          <a:lstStyle/>
          <a:p>
            <a:r>
              <a:rPr lang="en-GB" dirty="0"/>
              <a:t>Read the question</a:t>
            </a:r>
          </a:p>
          <a:p>
            <a:endParaRPr lang="en-GB" dirty="0"/>
          </a:p>
          <a:p>
            <a:r>
              <a:rPr lang="en-GB" dirty="0"/>
              <a:t>You need to write at least 10 points but you can write more</a:t>
            </a:r>
          </a:p>
          <a:p>
            <a:endParaRPr lang="en-GB" dirty="0"/>
          </a:p>
          <a:p>
            <a:r>
              <a:rPr lang="en-GB" dirty="0"/>
              <a:t>Briefly describe – write a few lines for each point, more than just a list.</a:t>
            </a:r>
          </a:p>
        </p:txBody>
      </p:sp>
      <p:sp>
        <p:nvSpPr>
          <p:cNvPr id="8" name="Oval 7">
            <a:extLst>
              <a:ext uri="{FF2B5EF4-FFF2-40B4-BE49-F238E27FC236}">
                <a16:creationId xmlns:a16="http://schemas.microsoft.com/office/drawing/2014/main" id="{0513B441-C811-4F78-979C-D4DDC5FE42A9}"/>
              </a:ext>
            </a:extLst>
          </p:cNvPr>
          <p:cNvSpPr/>
          <p:nvPr/>
        </p:nvSpPr>
        <p:spPr>
          <a:xfrm>
            <a:off x="2511227" y="3541678"/>
            <a:ext cx="1800200" cy="7920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87903093"/>
      </p:ext>
    </p:extLst>
  </p:cSld>
  <p:clrMapOvr>
    <a:masterClrMapping/>
  </p:clrMapOvr>
  <p:transition>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02159-D5EB-4883-B486-5E63FDEC5054}"/>
              </a:ext>
            </a:extLst>
          </p:cNvPr>
          <p:cNvSpPr>
            <a:spLocks noGrp="1"/>
          </p:cNvSpPr>
          <p:nvPr>
            <p:ph type="title"/>
          </p:nvPr>
        </p:nvSpPr>
        <p:spPr>
          <a:xfrm>
            <a:off x="628650" y="44624"/>
            <a:ext cx="7886700" cy="1325563"/>
          </a:xfrm>
        </p:spPr>
        <p:txBody>
          <a:bodyPr/>
          <a:lstStyle/>
          <a:p>
            <a:r>
              <a:rPr lang="en-GB" dirty="0"/>
              <a:t>A good answer might include…… </a:t>
            </a:r>
          </a:p>
        </p:txBody>
      </p:sp>
      <p:sp>
        <p:nvSpPr>
          <p:cNvPr id="3" name="Content Placeholder 2">
            <a:extLst>
              <a:ext uri="{FF2B5EF4-FFF2-40B4-BE49-F238E27FC236}">
                <a16:creationId xmlns:a16="http://schemas.microsoft.com/office/drawing/2014/main" id="{8E4B726C-BE5E-49D3-B82E-A054B63872C4}"/>
              </a:ext>
            </a:extLst>
          </p:cNvPr>
          <p:cNvSpPr>
            <a:spLocks noGrp="1"/>
          </p:cNvSpPr>
          <p:nvPr>
            <p:ph idx="1"/>
          </p:nvPr>
        </p:nvSpPr>
        <p:spPr>
          <a:xfrm>
            <a:off x="628650" y="1556792"/>
            <a:ext cx="3943350" cy="4620171"/>
          </a:xfrm>
        </p:spPr>
        <p:txBody>
          <a:bodyPr>
            <a:normAutofit fontScale="92500" lnSpcReduction="10000"/>
          </a:bodyPr>
          <a:lstStyle/>
          <a:p>
            <a:r>
              <a:rPr lang="en-GB" sz="2000" dirty="0"/>
              <a:t>What dose/exposure did the significant reduction in renal function occur</a:t>
            </a:r>
          </a:p>
          <a:p>
            <a:r>
              <a:rPr lang="en-GB" sz="2000" dirty="0"/>
              <a:t>NOAEL and margin to NOAEL</a:t>
            </a:r>
          </a:p>
          <a:p>
            <a:r>
              <a:rPr lang="en-GB" sz="2000" dirty="0"/>
              <a:t>Exposure relationship</a:t>
            </a:r>
          </a:p>
          <a:p>
            <a:r>
              <a:rPr lang="en-GB" sz="2000" dirty="0"/>
              <a:t>Extent of renal impairment</a:t>
            </a:r>
          </a:p>
          <a:p>
            <a:r>
              <a:rPr lang="en-GB" sz="2000" dirty="0"/>
              <a:t>Time to onset</a:t>
            </a:r>
          </a:p>
          <a:p>
            <a:r>
              <a:rPr lang="en-GB" sz="2000" dirty="0"/>
              <a:t>Reversible?</a:t>
            </a:r>
          </a:p>
          <a:p>
            <a:r>
              <a:rPr lang="en-GB" sz="2000" dirty="0"/>
              <a:t>Histology in the dogs, any renal damage?</a:t>
            </a:r>
          </a:p>
          <a:p>
            <a:r>
              <a:rPr lang="en-GB" sz="2000" dirty="0"/>
              <a:t>Class effect?</a:t>
            </a:r>
          </a:p>
          <a:p>
            <a:r>
              <a:rPr lang="en-GB" sz="2000" dirty="0"/>
              <a:t>Other species affected</a:t>
            </a:r>
          </a:p>
          <a:p>
            <a:r>
              <a:rPr lang="en-GB" sz="2000" dirty="0"/>
              <a:t>Other toxicology findings</a:t>
            </a:r>
          </a:p>
          <a:p>
            <a:r>
              <a:rPr lang="en-GB" sz="2000" dirty="0"/>
              <a:t>Mechanism of action for reduced renal function</a:t>
            </a:r>
          </a:p>
          <a:p>
            <a:endParaRPr lang="en-GB" sz="2000" dirty="0"/>
          </a:p>
          <a:p>
            <a:endParaRPr lang="en-GB" sz="2000" dirty="0"/>
          </a:p>
        </p:txBody>
      </p:sp>
      <p:sp>
        <p:nvSpPr>
          <p:cNvPr id="4" name="Content Placeholder 2">
            <a:extLst>
              <a:ext uri="{FF2B5EF4-FFF2-40B4-BE49-F238E27FC236}">
                <a16:creationId xmlns:a16="http://schemas.microsoft.com/office/drawing/2014/main" id="{84599F0C-A351-44F7-9B50-0AFE032991BB}"/>
              </a:ext>
            </a:extLst>
          </p:cNvPr>
          <p:cNvSpPr txBox="1">
            <a:spLocks/>
          </p:cNvSpPr>
          <p:nvPr/>
        </p:nvSpPr>
        <p:spPr>
          <a:xfrm>
            <a:off x="4716016" y="1556792"/>
            <a:ext cx="3943350" cy="4620171"/>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GB" sz="1900" dirty="0"/>
              <a:t>Predicted IC50/efficacy in man and therapeutic window</a:t>
            </a:r>
          </a:p>
          <a:p>
            <a:r>
              <a:rPr lang="en-GB" sz="1900" dirty="0"/>
              <a:t>Planned indication in the clinic (risk benefit) </a:t>
            </a:r>
          </a:p>
          <a:p>
            <a:r>
              <a:rPr lang="en-GB" sz="1900" dirty="0"/>
              <a:t>Comorbidities in target population ?higher risk</a:t>
            </a:r>
          </a:p>
          <a:p>
            <a:r>
              <a:rPr lang="en-GB" sz="1900" dirty="0"/>
              <a:t>Likely con meds could increase risk in target population </a:t>
            </a:r>
          </a:p>
          <a:p>
            <a:r>
              <a:rPr lang="en-GB" sz="1900" dirty="0"/>
              <a:t>Duration of dosing intended for efficacy in man – single dose vs life-long treatment</a:t>
            </a:r>
          </a:p>
          <a:p>
            <a:r>
              <a:rPr lang="en-GB" sz="1900" dirty="0"/>
              <a:t>Is the reduction in RF monitorable?</a:t>
            </a:r>
          </a:p>
          <a:p>
            <a:endParaRPr lang="en-GB" sz="1900" dirty="0"/>
          </a:p>
          <a:p>
            <a:endParaRPr lang="en-GB" sz="1900" dirty="0"/>
          </a:p>
        </p:txBody>
      </p:sp>
    </p:spTree>
    <p:extLst>
      <p:ext uri="{BB962C8B-B14F-4D97-AF65-F5344CB8AC3E}">
        <p14:creationId xmlns:p14="http://schemas.microsoft.com/office/powerpoint/2010/main" val="3761643671"/>
      </p:ext>
    </p:extLst>
  </p:cSld>
  <p:clrMapOvr>
    <a:masterClrMapping/>
  </p:clrMapOvr>
  <p:transition>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32354-9715-41C5-8C73-CECE659AEDEE}"/>
              </a:ext>
            </a:extLst>
          </p:cNvPr>
          <p:cNvSpPr>
            <a:spLocks noGrp="1"/>
          </p:cNvSpPr>
          <p:nvPr>
            <p:ph type="title"/>
          </p:nvPr>
        </p:nvSpPr>
        <p:spPr/>
        <p:txBody>
          <a:bodyPr/>
          <a:lstStyle/>
          <a:p>
            <a:r>
              <a:rPr lang="en-GB" dirty="0"/>
              <a:t>A poor answer…..</a:t>
            </a:r>
          </a:p>
        </p:txBody>
      </p:sp>
      <p:sp>
        <p:nvSpPr>
          <p:cNvPr id="3" name="Content Placeholder 2">
            <a:extLst>
              <a:ext uri="{FF2B5EF4-FFF2-40B4-BE49-F238E27FC236}">
                <a16:creationId xmlns:a16="http://schemas.microsoft.com/office/drawing/2014/main" id="{340521A2-BEFE-4389-BF52-4458D3380686}"/>
              </a:ext>
            </a:extLst>
          </p:cNvPr>
          <p:cNvSpPr>
            <a:spLocks noGrp="1"/>
          </p:cNvSpPr>
          <p:nvPr>
            <p:ph idx="1"/>
          </p:nvPr>
        </p:nvSpPr>
        <p:spPr/>
        <p:txBody>
          <a:bodyPr/>
          <a:lstStyle/>
          <a:p>
            <a:r>
              <a:rPr lang="en-GB" dirty="0"/>
              <a:t>Describes a standard non-clinical toxicology package prior to FTIH</a:t>
            </a:r>
          </a:p>
          <a:p>
            <a:r>
              <a:rPr lang="en-GB" dirty="0"/>
              <a:t>Suggests carcinogenicity studies</a:t>
            </a:r>
          </a:p>
          <a:p>
            <a:r>
              <a:rPr lang="en-GB" dirty="0"/>
              <a:t>Doesn’t mention the renal findings</a:t>
            </a:r>
          </a:p>
          <a:p>
            <a:r>
              <a:rPr lang="en-GB" dirty="0"/>
              <a:t>Doesn’t address the question</a:t>
            </a:r>
          </a:p>
        </p:txBody>
      </p:sp>
    </p:spTree>
    <p:extLst>
      <p:ext uri="{BB962C8B-B14F-4D97-AF65-F5344CB8AC3E}">
        <p14:creationId xmlns:p14="http://schemas.microsoft.com/office/powerpoint/2010/main" val="2175799452"/>
      </p:ext>
    </p:extLst>
  </p:cSld>
  <p:clrMapOvr>
    <a:masterClrMapping/>
  </p:clrMapOvr>
  <p:transition>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41D39FC-3BC8-4EB2-92DD-36ABB64C32BD}"/>
              </a:ext>
            </a:extLst>
          </p:cNvPr>
          <p:cNvGraphicFramePr>
            <a:graphicFrameLocks noGrp="1"/>
          </p:cNvGraphicFramePr>
          <p:nvPr/>
        </p:nvGraphicFramePr>
        <p:xfrm>
          <a:off x="645740" y="1268760"/>
          <a:ext cx="6806580" cy="8085328"/>
        </p:xfrm>
        <a:graphic>
          <a:graphicData uri="http://schemas.openxmlformats.org/drawingml/2006/table">
            <a:tbl>
              <a:tblPr firstRow="1" firstCol="1" bandRow="1">
                <a:tableStyleId>{5C22544A-7EE6-4342-B048-85BDC9FD1C3A}</a:tableStyleId>
              </a:tblPr>
              <a:tblGrid>
                <a:gridCol w="581314">
                  <a:extLst>
                    <a:ext uri="{9D8B030D-6E8A-4147-A177-3AD203B41FA5}">
                      <a16:colId xmlns:a16="http://schemas.microsoft.com/office/drawing/2014/main" val="73518971"/>
                    </a:ext>
                  </a:extLst>
                </a:gridCol>
                <a:gridCol w="4557648">
                  <a:extLst>
                    <a:ext uri="{9D8B030D-6E8A-4147-A177-3AD203B41FA5}">
                      <a16:colId xmlns:a16="http://schemas.microsoft.com/office/drawing/2014/main" val="3448796816"/>
                    </a:ext>
                  </a:extLst>
                </a:gridCol>
                <a:gridCol w="760032">
                  <a:extLst>
                    <a:ext uri="{9D8B030D-6E8A-4147-A177-3AD203B41FA5}">
                      <a16:colId xmlns:a16="http://schemas.microsoft.com/office/drawing/2014/main" val="579965084"/>
                    </a:ext>
                  </a:extLst>
                </a:gridCol>
                <a:gridCol w="907586">
                  <a:extLst>
                    <a:ext uri="{9D8B030D-6E8A-4147-A177-3AD203B41FA5}">
                      <a16:colId xmlns:a16="http://schemas.microsoft.com/office/drawing/2014/main" val="2095099501"/>
                    </a:ext>
                  </a:extLst>
                </a:gridCol>
              </a:tblGrid>
              <a:tr h="4699609">
                <a:tc>
                  <a:txBody>
                    <a:bodyPr/>
                    <a:lstStyle/>
                    <a:p>
                      <a:pPr algn="ctr">
                        <a:spcAft>
                          <a:spcPts val="0"/>
                        </a:spcAft>
                      </a:pPr>
                      <a:r>
                        <a:rPr lang="en-GB" sz="1400" dirty="0">
                          <a:effectLst/>
                        </a:rPr>
                        <a:t>7</a:t>
                      </a:r>
                    </a:p>
                    <a:p>
                      <a:pPr algn="ctr">
                        <a:spcAft>
                          <a:spcPts val="0"/>
                        </a:spcAft>
                      </a:pPr>
                      <a:r>
                        <a:rPr lang="en-GB" sz="1400" dirty="0">
                          <a:effectLst/>
                        </a:rPr>
                        <a:t> </a:t>
                      </a:r>
                    </a:p>
                    <a:p>
                      <a:pPr algn="ctr">
                        <a:spcAft>
                          <a:spcPts val="0"/>
                        </a:spcAft>
                      </a:pPr>
                      <a:r>
                        <a:rPr lang="en-GB" sz="1400" dirty="0">
                          <a:effectLst/>
                        </a:rPr>
                        <a:t> </a:t>
                      </a:r>
                      <a:endParaRPr lang="en-GB"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6869" marR="46869" marT="0" marB="0"/>
                </a:tc>
                <a:tc>
                  <a:txBody>
                    <a:bodyPr/>
                    <a:lstStyle/>
                    <a:p>
                      <a:pPr marL="342900" lvl="0" indent="-342900">
                        <a:buFont typeface="+mj-lt"/>
                        <a:buAutoNum type="alphaLcParenR"/>
                      </a:pPr>
                      <a:r>
                        <a:rPr lang="en-GB" sz="1400" dirty="0">
                          <a:effectLst/>
                        </a:rPr>
                        <a:t>What is the meaning of “expected” with reference to an adverse drug reaction (ADR) with an investigational medicinal product?</a:t>
                      </a:r>
                    </a:p>
                    <a:p>
                      <a:pPr marL="228600"/>
                      <a:r>
                        <a:rPr lang="en-GB" sz="1400" dirty="0">
                          <a:effectLst/>
                        </a:rPr>
                        <a:t> </a:t>
                      </a:r>
                    </a:p>
                    <a:p>
                      <a:pPr marL="342900" lvl="0" indent="-342900">
                        <a:buFont typeface="+mj-lt"/>
                        <a:buAutoNum type="alphaLcParenR"/>
                      </a:pPr>
                      <a:r>
                        <a:rPr lang="en-GB" sz="1400" dirty="0">
                          <a:effectLst/>
                        </a:rPr>
                        <a:t>What reference would you use to judge whether an ADR is expected:</a:t>
                      </a:r>
                    </a:p>
                    <a:p>
                      <a:pPr marL="342900" lvl="0" indent="-342900">
                        <a:buFont typeface="+mj-lt"/>
                        <a:buAutoNum type="romanLcPeriod"/>
                      </a:pPr>
                      <a:r>
                        <a:rPr lang="en-GB" sz="1400" dirty="0">
                          <a:effectLst/>
                        </a:rPr>
                        <a:t>in a clinical trial with an unlicensed medicine?</a:t>
                      </a:r>
                    </a:p>
                    <a:p>
                      <a:pPr marL="342900" lvl="0" indent="-342900">
                        <a:lnSpc>
                          <a:spcPct val="115000"/>
                        </a:lnSpc>
                        <a:spcAft>
                          <a:spcPts val="1000"/>
                        </a:spcAft>
                        <a:buFont typeface="+mj-lt"/>
                        <a:buAutoNum type="romanLcPeriod"/>
                      </a:pPr>
                      <a:r>
                        <a:rPr lang="en-GB" sz="1400" dirty="0">
                          <a:effectLst/>
                        </a:rPr>
                        <a:t>for a spontaneous report with a marketed product?</a:t>
                      </a:r>
                      <a:br>
                        <a:rPr lang="en-GB" sz="1400" dirty="0">
                          <a:effectLst/>
                        </a:rPr>
                      </a:br>
                      <a:endParaRPr lang="en-GB" sz="1400" dirty="0">
                        <a:effectLst/>
                      </a:endParaRPr>
                    </a:p>
                    <a:p>
                      <a:pPr marL="342900" lvl="0" indent="-342900">
                        <a:buFont typeface="+mj-lt"/>
                        <a:buAutoNum type="alphaLcParenR"/>
                      </a:pPr>
                      <a:r>
                        <a:rPr lang="en-GB" sz="1400" dirty="0">
                          <a:effectLst/>
                        </a:rPr>
                        <a:t>What is the time-frame for expedited reporting by the Sponsor to regulatory authorities of a: </a:t>
                      </a:r>
                    </a:p>
                    <a:p>
                      <a:pPr marL="342900" lvl="0" indent="-342900">
                        <a:buFont typeface="+mj-lt"/>
                        <a:buAutoNum type="romanLcPeriod"/>
                      </a:pPr>
                      <a:r>
                        <a:rPr lang="en-GB" sz="1400" dirty="0">
                          <a:effectLst/>
                        </a:rPr>
                        <a:t>fatal or life-threatening unexpected ADR?</a:t>
                      </a:r>
                    </a:p>
                    <a:p>
                      <a:pPr marL="342900" lvl="0" indent="-342900">
                        <a:buFont typeface="+mj-lt"/>
                        <a:buAutoNum type="romanLcPeriod"/>
                      </a:pPr>
                      <a:r>
                        <a:rPr lang="en-GB" sz="1400" dirty="0">
                          <a:effectLst/>
                        </a:rPr>
                        <a:t>serious, unexpected ADR that is not fatal or life-threatening?</a:t>
                      </a:r>
                    </a:p>
                    <a:p>
                      <a:pPr>
                        <a:spcAft>
                          <a:spcPts val="0"/>
                        </a:spcAft>
                      </a:pPr>
                      <a:r>
                        <a:rPr lang="en-GB" sz="1400" dirty="0">
                          <a:effectLst/>
                        </a:rPr>
                        <a:t> </a:t>
                      </a:r>
                    </a:p>
                    <a:p>
                      <a:pPr marL="342900" lvl="0" indent="-342900">
                        <a:buFont typeface="+mj-lt"/>
                        <a:buAutoNum type="alphaLcParenR"/>
                      </a:pPr>
                      <a:r>
                        <a:rPr lang="en-GB" sz="1400" dirty="0">
                          <a:effectLst/>
                        </a:rPr>
                        <a:t>What is the purpose of the company core datasheet (CCDS)?</a:t>
                      </a:r>
                    </a:p>
                    <a:p>
                      <a:pPr marL="228600"/>
                      <a:r>
                        <a:rPr lang="en-GB" sz="1400" dirty="0">
                          <a:effectLst/>
                        </a:rPr>
                        <a:t> </a:t>
                      </a:r>
                    </a:p>
                    <a:p>
                      <a:pPr marL="342900" lvl="0" indent="-342900">
                        <a:buFont typeface="+mj-lt"/>
                        <a:buAutoNum type="alphaLcParenR"/>
                      </a:pPr>
                      <a:r>
                        <a:rPr lang="en-GB" sz="1400" dirty="0">
                          <a:effectLst/>
                        </a:rPr>
                        <a:t>List the sections of the CCDS that comprise the core safety information.</a:t>
                      </a:r>
                    </a:p>
                    <a:p>
                      <a:pPr marL="228600"/>
                      <a:br>
                        <a:rPr lang="en-GB" sz="1400" dirty="0">
                          <a:effectLst/>
                        </a:rPr>
                      </a:br>
                      <a:endParaRPr lang="en-GB" sz="1400" dirty="0">
                        <a:effectLst/>
                      </a:endParaRPr>
                    </a:p>
                    <a:p>
                      <a:pPr marL="228600"/>
                      <a:r>
                        <a:rPr lang="en-GB" sz="1400" dirty="0">
                          <a:effectLst/>
                        </a:rPr>
                        <a:t> </a:t>
                      </a:r>
                    </a:p>
                    <a:p>
                      <a:pPr marL="228600"/>
                      <a:r>
                        <a:rPr lang="en-GB" sz="1400" dirty="0">
                          <a:effectLst/>
                        </a:rPr>
                        <a:t> </a:t>
                      </a:r>
                    </a:p>
                    <a:p>
                      <a:pPr marL="228600"/>
                      <a:r>
                        <a:rPr lang="en-GB" sz="1400" dirty="0">
                          <a:effectLst/>
                        </a:rPr>
                        <a:t> </a:t>
                      </a:r>
                    </a:p>
                    <a:p>
                      <a:pPr marL="228600"/>
                      <a:r>
                        <a:rPr lang="en-GB" sz="1400" dirty="0">
                          <a:effectLst/>
                        </a:rPr>
                        <a:t> </a:t>
                      </a:r>
                    </a:p>
                    <a:p>
                      <a:pPr marL="228600"/>
                      <a:r>
                        <a:rPr lang="en-GB" sz="1400" dirty="0">
                          <a:effectLst/>
                        </a:rPr>
                        <a:t> </a:t>
                      </a:r>
                    </a:p>
                    <a:p>
                      <a:pPr marL="228600"/>
                      <a:r>
                        <a:rPr lang="en-GB" sz="1400" dirty="0">
                          <a:effectLst/>
                        </a:rPr>
                        <a:t> </a:t>
                      </a:r>
                    </a:p>
                    <a:p>
                      <a:pPr marL="228600"/>
                      <a:r>
                        <a:rPr lang="en-GB" sz="1400" dirty="0">
                          <a:effectLst/>
                        </a:rPr>
                        <a:t> </a:t>
                      </a:r>
                    </a:p>
                    <a:p>
                      <a:pPr marL="228600"/>
                      <a:r>
                        <a:rPr lang="en-GB" sz="1400" dirty="0">
                          <a:effectLst/>
                        </a:rPr>
                        <a:t> </a:t>
                      </a:r>
                    </a:p>
                    <a:p>
                      <a:pPr marL="228600"/>
                      <a:r>
                        <a:rPr lang="en-GB" sz="1400" dirty="0">
                          <a:effectLst/>
                        </a:rPr>
                        <a:t> </a:t>
                      </a:r>
                    </a:p>
                    <a:p>
                      <a:pPr>
                        <a:spcAft>
                          <a:spcPts val="0"/>
                        </a:spcAft>
                      </a:pPr>
                      <a:r>
                        <a:rPr lang="en-GB" sz="1400" dirty="0">
                          <a:effectLst/>
                        </a:rPr>
                        <a:t> </a:t>
                      </a:r>
                    </a:p>
                    <a:p>
                      <a:pPr marL="228600"/>
                      <a:r>
                        <a:rPr lang="en-GB" sz="1400" dirty="0">
                          <a:effectLst/>
                        </a:rPr>
                        <a:t> </a:t>
                      </a:r>
                    </a:p>
                    <a:p>
                      <a:pPr marL="228600"/>
                      <a:r>
                        <a:rPr lang="en-GB" sz="1400" dirty="0">
                          <a:effectLst/>
                        </a:rPr>
                        <a:t> </a:t>
                      </a:r>
                    </a:p>
                    <a:p>
                      <a:pPr marL="228600"/>
                      <a:r>
                        <a:rPr lang="en-GB" sz="1400" dirty="0">
                          <a:effectLst/>
                        </a:rPr>
                        <a:t> </a:t>
                      </a:r>
                    </a:p>
                    <a:p>
                      <a:pPr marL="228600"/>
                      <a:r>
                        <a:rPr lang="en-GB" sz="1400" dirty="0">
                          <a:effectLst/>
                        </a:rPr>
                        <a:t> </a:t>
                      </a:r>
                    </a:p>
                    <a:p>
                      <a:pPr marL="228600"/>
                      <a:r>
                        <a:rPr lang="en-GB" sz="1400" dirty="0">
                          <a:effectLst/>
                        </a:rPr>
                        <a:t> </a:t>
                      </a:r>
                      <a:endParaRPr lang="en-GB" sz="1400" dirty="0">
                        <a:effectLst/>
                        <a:latin typeface="Calibri" panose="020F0502020204030204" pitchFamily="34" charset="0"/>
                        <a:ea typeface="SimSun" panose="02010600030101010101" pitchFamily="2" charset="-122"/>
                        <a:cs typeface="Cordia New" panose="020B0304020202020204" pitchFamily="34" charset="-34"/>
                      </a:endParaRPr>
                    </a:p>
                  </a:txBody>
                  <a:tcPr marL="46869" marR="46869" marT="0" marB="0"/>
                </a:tc>
                <a:tc>
                  <a:txBody>
                    <a:bodyPr/>
                    <a:lstStyle/>
                    <a:p>
                      <a:pPr>
                        <a:spcAft>
                          <a:spcPts val="0"/>
                        </a:spcAft>
                      </a:pPr>
                      <a:r>
                        <a:rPr lang="en-GB" sz="1400" dirty="0">
                          <a:effectLst/>
                        </a:rPr>
                        <a:t> </a:t>
                      </a:r>
                      <a:endParaRPr lang="en-GB"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6869" marR="46869" marT="0" marB="0"/>
                </a:tc>
                <a:tc>
                  <a:txBody>
                    <a:bodyPr/>
                    <a:lstStyle/>
                    <a:p>
                      <a:pPr>
                        <a:spcAft>
                          <a:spcPts val="0"/>
                        </a:spcAft>
                      </a:pPr>
                      <a:r>
                        <a:rPr lang="de-DE" sz="1400" dirty="0">
                          <a:effectLst/>
                        </a:rPr>
                        <a:t>(2 marks)</a:t>
                      </a:r>
                      <a:br>
                        <a:rPr lang="de-DE" sz="1400" dirty="0">
                          <a:effectLst/>
                        </a:rPr>
                      </a:br>
                      <a:br>
                        <a:rPr lang="de-DE" sz="1400" dirty="0">
                          <a:effectLst/>
                        </a:rPr>
                      </a:br>
                      <a:endParaRPr lang="en-GB" sz="1400" dirty="0">
                        <a:effectLst/>
                      </a:endParaRPr>
                    </a:p>
                    <a:p>
                      <a:pPr>
                        <a:spcAft>
                          <a:spcPts val="0"/>
                        </a:spcAft>
                      </a:pPr>
                      <a:br>
                        <a:rPr lang="de-DE" sz="1400" dirty="0">
                          <a:effectLst/>
                        </a:rPr>
                      </a:br>
                      <a:endParaRPr lang="en-GB" sz="1400" dirty="0">
                        <a:effectLst/>
                      </a:endParaRPr>
                    </a:p>
                    <a:p>
                      <a:pPr>
                        <a:spcAft>
                          <a:spcPts val="0"/>
                        </a:spcAft>
                      </a:pPr>
                      <a:r>
                        <a:rPr lang="de-DE" sz="1400" dirty="0">
                          <a:effectLst/>
                        </a:rPr>
                        <a:t>(1 mark) </a:t>
                      </a:r>
                      <a:endParaRPr lang="en-GB" sz="1400" dirty="0">
                        <a:effectLst/>
                      </a:endParaRPr>
                    </a:p>
                    <a:p>
                      <a:pPr>
                        <a:spcAft>
                          <a:spcPts val="0"/>
                        </a:spcAft>
                      </a:pPr>
                      <a:r>
                        <a:rPr lang="de-DE" sz="1400" dirty="0">
                          <a:effectLst/>
                        </a:rPr>
                        <a:t>(1 mark)</a:t>
                      </a:r>
                      <a:br>
                        <a:rPr lang="de-DE" sz="1400" dirty="0">
                          <a:effectLst/>
                        </a:rPr>
                      </a:br>
                      <a:br>
                        <a:rPr lang="de-DE" sz="1400" dirty="0">
                          <a:effectLst/>
                        </a:rPr>
                      </a:br>
                      <a:endParaRPr lang="en-GB" sz="1400" dirty="0">
                        <a:effectLst/>
                      </a:endParaRPr>
                    </a:p>
                    <a:p>
                      <a:pPr>
                        <a:spcAft>
                          <a:spcPts val="0"/>
                        </a:spcAft>
                      </a:pPr>
                      <a:r>
                        <a:rPr lang="de-DE" sz="1400" dirty="0">
                          <a:effectLst/>
                        </a:rPr>
                        <a:t> </a:t>
                      </a:r>
                      <a:endParaRPr lang="en-GB" sz="1400" dirty="0">
                        <a:effectLst/>
                      </a:endParaRPr>
                    </a:p>
                    <a:p>
                      <a:pPr>
                        <a:spcAft>
                          <a:spcPts val="0"/>
                        </a:spcAft>
                      </a:pPr>
                      <a:r>
                        <a:rPr lang="de-DE" sz="1400" dirty="0">
                          <a:effectLst/>
                        </a:rPr>
                        <a:t>(1 mark)</a:t>
                      </a:r>
                      <a:endParaRPr lang="en-GB" sz="1400" dirty="0">
                        <a:effectLst/>
                      </a:endParaRPr>
                    </a:p>
                    <a:p>
                      <a:pPr>
                        <a:spcAft>
                          <a:spcPts val="0"/>
                        </a:spcAft>
                      </a:pPr>
                      <a:r>
                        <a:rPr lang="de-DE" sz="1400" dirty="0">
                          <a:effectLst/>
                        </a:rPr>
                        <a:t>(1 mark)</a:t>
                      </a:r>
                      <a:endParaRPr lang="en-GB" sz="1400" dirty="0">
                        <a:effectLst/>
                      </a:endParaRPr>
                    </a:p>
                    <a:p>
                      <a:pPr>
                        <a:spcAft>
                          <a:spcPts val="0"/>
                        </a:spcAft>
                      </a:pPr>
                      <a:r>
                        <a:rPr lang="de-DE" sz="1400" dirty="0">
                          <a:effectLst/>
                        </a:rPr>
                        <a:t> </a:t>
                      </a:r>
                      <a:endParaRPr lang="en-GB" sz="1400" dirty="0">
                        <a:effectLst/>
                      </a:endParaRPr>
                    </a:p>
                    <a:p>
                      <a:pPr>
                        <a:spcAft>
                          <a:spcPts val="0"/>
                        </a:spcAft>
                      </a:pPr>
                      <a:br>
                        <a:rPr lang="de-DE" sz="1400" dirty="0">
                          <a:effectLst/>
                        </a:rPr>
                      </a:br>
                      <a:endParaRPr lang="de-DE" sz="1400" dirty="0">
                        <a:effectLst/>
                      </a:endParaRPr>
                    </a:p>
                    <a:p>
                      <a:pPr>
                        <a:spcAft>
                          <a:spcPts val="0"/>
                        </a:spcAft>
                      </a:pPr>
                      <a:endParaRPr lang="de-DE" sz="1400" dirty="0">
                        <a:effectLst/>
                      </a:endParaRPr>
                    </a:p>
                    <a:p>
                      <a:pPr>
                        <a:spcAft>
                          <a:spcPts val="0"/>
                        </a:spcAft>
                      </a:pPr>
                      <a:endParaRPr lang="de-DE" sz="1400" dirty="0">
                        <a:effectLst/>
                      </a:endParaRPr>
                    </a:p>
                    <a:p>
                      <a:pPr>
                        <a:spcAft>
                          <a:spcPts val="0"/>
                        </a:spcAft>
                      </a:pPr>
                      <a:r>
                        <a:rPr lang="en-GB" sz="1400" dirty="0">
                          <a:effectLst/>
                        </a:rPr>
                        <a:t>(2 marks) </a:t>
                      </a:r>
                    </a:p>
                    <a:p>
                      <a:pPr>
                        <a:spcAft>
                          <a:spcPts val="0"/>
                        </a:spcAft>
                      </a:pPr>
                      <a:r>
                        <a:rPr lang="en-GB" sz="1400" dirty="0">
                          <a:effectLst/>
                        </a:rPr>
                        <a:t> </a:t>
                      </a:r>
                    </a:p>
                    <a:p>
                      <a:pPr>
                        <a:spcAft>
                          <a:spcPts val="0"/>
                        </a:spcAft>
                      </a:pPr>
                      <a:r>
                        <a:rPr lang="en-GB" sz="1400" dirty="0">
                          <a:effectLst/>
                        </a:rPr>
                        <a:t>(2 marks)</a:t>
                      </a:r>
                      <a:br>
                        <a:rPr lang="en-GB" sz="1400" dirty="0">
                          <a:effectLst/>
                        </a:rPr>
                      </a:br>
                      <a:br>
                        <a:rPr lang="en-GB" sz="1400" dirty="0">
                          <a:effectLst/>
                        </a:rPr>
                      </a:br>
                      <a:endParaRPr lang="en-GB"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6869" marR="46869" marT="0" marB="0"/>
                </a:tc>
                <a:extLst>
                  <a:ext uri="{0D108BD9-81ED-4DB2-BD59-A6C34878D82A}">
                    <a16:rowId xmlns:a16="http://schemas.microsoft.com/office/drawing/2014/main" val="1277183491"/>
                  </a:ext>
                </a:extLst>
              </a:tr>
            </a:tbl>
          </a:graphicData>
        </a:graphic>
      </p:graphicFrame>
      <p:sp>
        <p:nvSpPr>
          <p:cNvPr id="5" name="Title 1">
            <a:extLst>
              <a:ext uri="{FF2B5EF4-FFF2-40B4-BE49-F238E27FC236}">
                <a16:creationId xmlns:a16="http://schemas.microsoft.com/office/drawing/2014/main" id="{B08121FC-D2CF-4D91-B3E2-563007E4D6C2}"/>
              </a:ext>
            </a:extLst>
          </p:cNvPr>
          <p:cNvSpPr>
            <a:spLocks noGrp="1"/>
          </p:cNvSpPr>
          <p:nvPr>
            <p:ph type="title"/>
          </p:nvPr>
        </p:nvSpPr>
        <p:spPr>
          <a:xfrm>
            <a:off x="539552" y="44624"/>
            <a:ext cx="7886700" cy="1325563"/>
          </a:xfrm>
        </p:spPr>
        <p:txBody>
          <a:bodyPr/>
          <a:lstStyle/>
          <a:p>
            <a:r>
              <a:rPr lang="en-GB" dirty="0"/>
              <a:t>Examples from the 2019 SAQ paper</a:t>
            </a:r>
          </a:p>
        </p:txBody>
      </p:sp>
      <p:sp>
        <p:nvSpPr>
          <p:cNvPr id="6" name="Oval 5">
            <a:extLst>
              <a:ext uri="{FF2B5EF4-FFF2-40B4-BE49-F238E27FC236}">
                <a16:creationId xmlns:a16="http://schemas.microsoft.com/office/drawing/2014/main" id="{216DDEE4-9C40-42D9-B7A4-F78F5210E814}"/>
              </a:ext>
            </a:extLst>
          </p:cNvPr>
          <p:cNvSpPr/>
          <p:nvPr/>
        </p:nvSpPr>
        <p:spPr>
          <a:xfrm>
            <a:off x="6278507" y="2198279"/>
            <a:ext cx="1296144" cy="7920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47245E2B-C935-41FF-A6AB-D775E66127D1}"/>
              </a:ext>
            </a:extLst>
          </p:cNvPr>
          <p:cNvSpPr txBox="1"/>
          <p:nvPr/>
        </p:nvSpPr>
        <p:spPr>
          <a:xfrm>
            <a:off x="7668344" y="1268760"/>
            <a:ext cx="1152128" cy="2462213"/>
          </a:xfrm>
          <a:prstGeom prst="rect">
            <a:avLst/>
          </a:prstGeom>
          <a:noFill/>
        </p:spPr>
        <p:txBody>
          <a:bodyPr wrap="square" rtlCol="0">
            <a:spAutoFit/>
          </a:bodyPr>
          <a:lstStyle/>
          <a:p>
            <a:r>
              <a:rPr lang="en-GB" sz="1400" dirty="0"/>
              <a:t>The extent of your answer should be guided by the number of marks available for each part. Don’t write a page for one  mark!</a:t>
            </a:r>
          </a:p>
        </p:txBody>
      </p:sp>
      <p:sp>
        <p:nvSpPr>
          <p:cNvPr id="8" name="Oval 7">
            <a:extLst>
              <a:ext uri="{FF2B5EF4-FFF2-40B4-BE49-F238E27FC236}">
                <a16:creationId xmlns:a16="http://schemas.microsoft.com/office/drawing/2014/main" id="{3A2B73CC-9CF8-485A-8703-3CA7E03BF4D1}"/>
              </a:ext>
            </a:extLst>
          </p:cNvPr>
          <p:cNvSpPr/>
          <p:nvPr/>
        </p:nvSpPr>
        <p:spPr>
          <a:xfrm>
            <a:off x="1115616" y="5193196"/>
            <a:ext cx="1296144" cy="7920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ADFE48D7-CF67-461F-BC08-B88A91129D1C}"/>
              </a:ext>
            </a:extLst>
          </p:cNvPr>
          <p:cNvSpPr txBox="1"/>
          <p:nvPr/>
        </p:nvSpPr>
        <p:spPr>
          <a:xfrm>
            <a:off x="7668344" y="3817474"/>
            <a:ext cx="1152128" cy="954107"/>
          </a:xfrm>
          <a:prstGeom prst="rect">
            <a:avLst/>
          </a:prstGeom>
          <a:solidFill>
            <a:schemeClr val="bg1"/>
          </a:solidFill>
        </p:spPr>
        <p:txBody>
          <a:bodyPr wrap="square" rtlCol="0">
            <a:spAutoFit/>
          </a:bodyPr>
          <a:lstStyle/>
          <a:p>
            <a:r>
              <a:rPr lang="en-GB" sz="1400" dirty="0"/>
              <a:t>“List” means just one or a few words for each. </a:t>
            </a:r>
          </a:p>
        </p:txBody>
      </p:sp>
      <p:sp>
        <p:nvSpPr>
          <p:cNvPr id="10" name="TextBox 9">
            <a:extLst>
              <a:ext uri="{FF2B5EF4-FFF2-40B4-BE49-F238E27FC236}">
                <a16:creationId xmlns:a16="http://schemas.microsoft.com/office/drawing/2014/main" id="{D512F22E-B981-430A-8292-6CBDDA3C0D79}"/>
              </a:ext>
            </a:extLst>
          </p:cNvPr>
          <p:cNvSpPr txBox="1"/>
          <p:nvPr/>
        </p:nvSpPr>
        <p:spPr>
          <a:xfrm>
            <a:off x="7609938" y="4858081"/>
            <a:ext cx="1152128" cy="1384995"/>
          </a:xfrm>
          <a:prstGeom prst="rect">
            <a:avLst/>
          </a:prstGeom>
          <a:solidFill>
            <a:schemeClr val="bg1"/>
          </a:solidFill>
        </p:spPr>
        <p:txBody>
          <a:bodyPr wrap="square" rtlCol="0">
            <a:spAutoFit/>
          </a:bodyPr>
          <a:lstStyle/>
          <a:p>
            <a:r>
              <a:rPr lang="en-GB" sz="1400" dirty="0"/>
              <a:t>Don’t assume one mark for each bullet! Give them all. </a:t>
            </a:r>
          </a:p>
        </p:txBody>
      </p:sp>
      <p:sp>
        <p:nvSpPr>
          <p:cNvPr id="11" name="Oval 10">
            <a:extLst>
              <a:ext uri="{FF2B5EF4-FFF2-40B4-BE49-F238E27FC236}">
                <a16:creationId xmlns:a16="http://schemas.microsoft.com/office/drawing/2014/main" id="{67EB279A-41A9-4A4F-8823-5267C3D51B8E}"/>
              </a:ext>
            </a:extLst>
          </p:cNvPr>
          <p:cNvSpPr/>
          <p:nvPr/>
        </p:nvSpPr>
        <p:spPr>
          <a:xfrm>
            <a:off x="6228184" y="5157192"/>
            <a:ext cx="1296144" cy="7920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93227195"/>
      </p:ext>
    </p:extLst>
  </p:cSld>
  <p:clrMapOvr>
    <a:masterClrMapping/>
  </p:clrMapOvr>
  <p:transition>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E53660-D439-4BE0-A86E-9D23C890E86A}"/>
              </a:ext>
            </a:extLst>
          </p:cNvPr>
          <p:cNvSpPr>
            <a:spLocks noGrp="1"/>
          </p:cNvSpPr>
          <p:nvPr>
            <p:ph type="title"/>
          </p:nvPr>
        </p:nvSpPr>
        <p:spPr>
          <a:xfrm>
            <a:off x="628650" y="44624"/>
            <a:ext cx="7886700" cy="1325563"/>
          </a:xfrm>
        </p:spPr>
        <p:txBody>
          <a:bodyPr/>
          <a:lstStyle/>
          <a:p>
            <a:r>
              <a:rPr lang="en-GB" dirty="0"/>
              <a:t>Examples from the SAQ paper</a:t>
            </a:r>
          </a:p>
        </p:txBody>
      </p:sp>
      <p:graphicFrame>
        <p:nvGraphicFramePr>
          <p:cNvPr id="4" name="Table 3">
            <a:extLst>
              <a:ext uri="{FF2B5EF4-FFF2-40B4-BE49-F238E27FC236}">
                <a16:creationId xmlns:a16="http://schemas.microsoft.com/office/drawing/2014/main" id="{D7105EEF-652F-4493-81CF-6F363106141A}"/>
              </a:ext>
            </a:extLst>
          </p:cNvPr>
          <p:cNvGraphicFramePr>
            <a:graphicFrameLocks noGrp="1"/>
          </p:cNvGraphicFramePr>
          <p:nvPr>
            <p:extLst>
              <p:ext uri="{D42A27DB-BD31-4B8C-83A1-F6EECF244321}">
                <p14:modId xmlns:p14="http://schemas.microsoft.com/office/powerpoint/2010/main" val="972142431"/>
              </p:ext>
            </p:extLst>
          </p:nvPr>
        </p:nvGraphicFramePr>
        <p:xfrm>
          <a:off x="755576" y="1184860"/>
          <a:ext cx="6696744" cy="4713732"/>
        </p:xfrm>
        <a:graphic>
          <a:graphicData uri="http://schemas.openxmlformats.org/drawingml/2006/table">
            <a:tbl>
              <a:tblPr firstRow="1" firstCol="1" bandRow="1">
                <a:tableStyleId>{5C22544A-7EE6-4342-B048-85BDC9FD1C3A}</a:tableStyleId>
              </a:tblPr>
              <a:tblGrid>
                <a:gridCol w="571931">
                  <a:extLst>
                    <a:ext uri="{9D8B030D-6E8A-4147-A177-3AD203B41FA5}">
                      <a16:colId xmlns:a16="http://schemas.microsoft.com/office/drawing/2014/main" val="2057070621"/>
                    </a:ext>
                  </a:extLst>
                </a:gridCol>
                <a:gridCol w="4484102">
                  <a:extLst>
                    <a:ext uri="{9D8B030D-6E8A-4147-A177-3AD203B41FA5}">
                      <a16:colId xmlns:a16="http://schemas.microsoft.com/office/drawing/2014/main" val="10609141"/>
                    </a:ext>
                  </a:extLst>
                </a:gridCol>
                <a:gridCol w="747769">
                  <a:extLst>
                    <a:ext uri="{9D8B030D-6E8A-4147-A177-3AD203B41FA5}">
                      <a16:colId xmlns:a16="http://schemas.microsoft.com/office/drawing/2014/main" val="2410902488"/>
                    </a:ext>
                  </a:extLst>
                </a:gridCol>
                <a:gridCol w="892942">
                  <a:extLst>
                    <a:ext uri="{9D8B030D-6E8A-4147-A177-3AD203B41FA5}">
                      <a16:colId xmlns:a16="http://schemas.microsoft.com/office/drawing/2014/main" val="572859074"/>
                    </a:ext>
                  </a:extLst>
                </a:gridCol>
              </a:tblGrid>
              <a:tr h="4188356">
                <a:tc>
                  <a:txBody>
                    <a:bodyPr/>
                    <a:lstStyle/>
                    <a:p>
                      <a:pPr algn="ctr">
                        <a:spcAft>
                          <a:spcPts val="0"/>
                        </a:spcAft>
                      </a:pPr>
                      <a:r>
                        <a:rPr lang="en-GB" sz="1600">
                          <a:effectLst/>
                        </a:rPr>
                        <a:t>2</a:t>
                      </a:r>
                    </a:p>
                    <a:p>
                      <a:pPr algn="ctr">
                        <a:spcAft>
                          <a:spcPts val="0"/>
                        </a:spcAft>
                      </a:pPr>
                      <a:r>
                        <a:rPr lang="en-GB" sz="1600">
                          <a:effectLst/>
                        </a:rPr>
                        <a:t> </a:t>
                      </a:r>
                    </a:p>
                    <a:p>
                      <a:pPr algn="ctr">
                        <a:spcAft>
                          <a:spcPts val="0"/>
                        </a:spcAft>
                      </a:pPr>
                      <a:r>
                        <a:rPr lang="en-GB"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600" dirty="0">
                          <a:effectLst/>
                        </a:rPr>
                        <a:t>For a healthy volunteer, single ascending dose, first in human study, dose escalation meetings are held.</a:t>
                      </a:r>
                      <a:br>
                        <a:rPr lang="en-GB" sz="1600" dirty="0">
                          <a:effectLst/>
                        </a:rPr>
                      </a:br>
                      <a:endParaRPr lang="en-GB" sz="1600" dirty="0">
                        <a:effectLst/>
                      </a:endParaRPr>
                    </a:p>
                    <a:p>
                      <a:pPr marL="342900" lvl="0" indent="-342900">
                        <a:buFont typeface="+mj-lt"/>
                        <a:buAutoNum type="alphaLcParenR"/>
                      </a:pPr>
                      <a:r>
                        <a:rPr lang="en-GB" sz="1600" dirty="0">
                          <a:effectLst/>
                        </a:rPr>
                        <a:t>Briefly describe the data required to be reviewed during these meetings.</a:t>
                      </a:r>
                      <a:br>
                        <a:rPr lang="en-GB" sz="1600" dirty="0">
                          <a:effectLst/>
                        </a:rPr>
                      </a:br>
                      <a:endParaRPr lang="en-GB" sz="1400" dirty="0">
                        <a:effectLst/>
                      </a:endParaRPr>
                    </a:p>
                    <a:p>
                      <a:pPr marL="342900" lvl="0" indent="-342900">
                        <a:lnSpc>
                          <a:spcPct val="115000"/>
                        </a:lnSpc>
                        <a:spcAft>
                          <a:spcPts val="1000"/>
                        </a:spcAft>
                        <a:buFont typeface="+mj-lt"/>
                        <a:buAutoNum type="alphaLcParenR"/>
                      </a:pPr>
                      <a:r>
                        <a:rPr lang="en-GB" sz="1600" dirty="0">
                          <a:effectLst/>
                        </a:rPr>
                        <a:t>Briefly describe 4 potential outcomes following review of data at these </a:t>
                      </a:r>
                      <a:r>
                        <a:rPr lang="en-GB" sz="1800" dirty="0">
                          <a:effectLst/>
                        </a:rPr>
                        <a:t>meetings</a:t>
                      </a:r>
                      <a:r>
                        <a:rPr lang="en-GB" sz="1600" dirty="0">
                          <a:effectLst/>
                        </a:rPr>
                        <a:t>.</a:t>
                      </a:r>
                      <a:endParaRPr lang="en-GB" sz="1400" dirty="0">
                        <a:effectLst/>
                      </a:endParaRPr>
                    </a:p>
                    <a:p>
                      <a:pPr marL="228600">
                        <a:lnSpc>
                          <a:spcPct val="115000"/>
                        </a:lnSpc>
                        <a:spcAft>
                          <a:spcPts val="1000"/>
                        </a:spcAft>
                      </a:pPr>
                      <a:r>
                        <a:rPr lang="en-GB" sz="1600" dirty="0">
                          <a:effectLst/>
                        </a:rPr>
                        <a:t> </a:t>
                      </a:r>
                      <a:endParaRPr lang="en-GB" sz="1400" dirty="0">
                        <a:effectLst/>
                      </a:endParaRPr>
                    </a:p>
                    <a:p>
                      <a:pPr marL="342900" lvl="0" indent="-342900">
                        <a:lnSpc>
                          <a:spcPct val="115000"/>
                        </a:lnSpc>
                        <a:spcAft>
                          <a:spcPts val="1000"/>
                        </a:spcAft>
                        <a:buFont typeface="+mj-lt"/>
                        <a:buAutoNum type="alphaLcParenR"/>
                      </a:pPr>
                      <a:r>
                        <a:rPr lang="en-GB" sz="1600" dirty="0">
                          <a:effectLst/>
                        </a:rPr>
                        <a:t>Briefly describe 3 important logistical considerations for the conduct of each meeting</a:t>
                      </a:r>
                      <a:endParaRPr lang="en-GB" sz="1400" dirty="0">
                        <a:effectLst/>
                      </a:endParaRPr>
                    </a:p>
                    <a:p>
                      <a:pPr marL="228600">
                        <a:spcAft>
                          <a:spcPts val="0"/>
                        </a:spcAft>
                      </a:pPr>
                      <a:r>
                        <a:rPr lang="en-GB" sz="1600" dirty="0">
                          <a:effectLst/>
                        </a:rPr>
                        <a:t> </a:t>
                      </a:r>
                      <a:endParaRPr lang="en-GB" sz="1400" dirty="0">
                        <a:effectLst/>
                      </a:endParaRPr>
                    </a:p>
                    <a:p>
                      <a:pPr marL="228600">
                        <a:spcAft>
                          <a:spcPts val="0"/>
                        </a:spcAft>
                      </a:pPr>
                      <a:r>
                        <a:rPr lang="en-GB" sz="1600" dirty="0">
                          <a:effectLst/>
                        </a:rPr>
                        <a:t> </a:t>
                      </a:r>
                      <a:endParaRPr lang="en-GB" sz="1400" dirty="0">
                        <a:effectLst/>
                      </a:endParaRPr>
                    </a:p>
                    <a:p>
                      <a:pPr marL="228600">
                        <a:spcAft>
                          <a:spcPts val="0"/>
                        </a:spcAft>
                      </a:pPr>
                      <a:r>
                        <a:rPr lang="en-GB" sz="1600" dirty="0">
                          <a:effectLst/>
                        </a:rPr>
                        <a:t> </a:t>
                      </a:r>
                      <a:endParaRPr lang="en-GB" sz="1400" dirty="0">
                        <a:effectLst/>
                      </a:endParaRPr>
                    </a:p>
                    <a:p>
                      <a:pPr marL="228600">
                        <a:spcAft>
                          <a:spcPts val="0"/>
                        </a:spcAft>
                      </a:pPr>
                      <a:r>
                        <a:rPr lang="en-GB" sz="1600" dirty="0">
                          <a:effectLst/>
                        </a:rPr>
                        <a:t> </a:t>
                      </a:r>
                      <a:endParaRPr lang="en-GB" sz="1400" dirty="0">
                        <a:effectLst/>
                      </a:endParaRPr>
                    </a:p>
                    <a:p>
                      <a:pPr marL="228600">
                        <a:spcAft>
                          <a:spcPts val="0"/>
                        </a:spcAft>
                      </a:pPr>
                      <a:r>
                        <a:rPr lang="en-GB" sz="1600" dirty="0">
                          <a:effectLst/>
                        </a:rPr>
                        <a:t> </a:t>
                      </a:r>
                      <a:endParaRPr lang="en-GB" sz="1400" dirty="0">
                        <a:effectLst/>
                      </a:endParaRPr>
                    </a:p>
                    <a:p>
                      <a:pPr marL="228600">
                        <a:spcAft>
                          <a:spcPts val="0"/>
                        </a:spcAft>
                      </a:pPr>
                      <a:r>
                        <a:rPr lang="en-GB" sz="1600" dirty="0">
                          <a:effectLst/>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n-GB" sz="1600" dirty="0">
                          <a:effectLst/>
                        </a:rPr>
                        <a:t> </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GB" sz="1600" dirty="0">
                          <a:effectLst/>
                        </a:rPr>
                        <a:t> </a:t>
                      </a:r>
                    </a:p>
                    <a:p>
                      <a:pPr algn="ctr">
                        <a:spcAft>
                          <a:spcPts val="0"/>
                        </a:spcAft>
                      </a:pPr>
                      <a:r>
                        <a:rPr lang="en-GB" sz="1600" dirty="0">
                          <a:effectLst/>
                        </a:rPr>
                        <a:t> </a:t>
                      </a:r>
                    </a:p>
                    <a:p>
                      <a:pPr algn="ctr">
                        <a:spcAft>
                          <a:spcPts val="0"/>
                        </a:spcAft>
                      </a:pPr>
                      <a:r>
                        <a:rPr lang="en-GB" sz="1600" dirty="0">
                          <a:effectLst/>
                        </a:rPr>
                        <a:t> </a:t>
                      </a:r>
                    </a:p>
                    <a:p>
                      <a:pPr algn="ctr">
                        <a:spcAft>
                          <a:spcPts val="0"/>
                        </a:spcAft>
                      </a:pPr>
                      <a:r>
                        <a:rPr lang="en-GB" sz="1600" dirty="0">
                          <a:effectLst/>
                        </a:rPr>
                        <a:t>(3 marks)</a:t>
                      </a:r>
                    </a:p>
                    <a:p>
                      <a:pPr algn="ctr">
                        <a:spcAft>
                          <a:spcPts val="0"/>
                        </a:spcAft>
                      </a:pPr>
                      <a:r>
                        <a:rPr lang="en-GB" sz="1600" dirty="0">
                          <a:effectLst/>
                        </a:rPr>
                        <a:t> </a:t>
                      </a:r>
                    </a:p>
                    <a:p>
                      <a:pPr algn="ctr">
                        <a:spcAft>
                          <a:spcPts val="0"/>
                        </a:spcAft>
                      </a:pPr>
                      <a:r>
                        <a:rPr lang="en-GB" sz="1600" dirty="0">
                          <a:effectLst/>
                        </a:rPr>
                        <a:t> </a:t>
                      </a:r>
                    </a:p>
                    <a:p>
                      <a:pPr algn="ctr">
                        <a:spcAft>
                          <a:spcPts val="0"/>
                        </a:spcAft>
                      </a:pPr>
                      <a:r>
                        <a:rPr lang="en-GB" sz="1600" dirty="0">
                          <a:effectLst/>
                        </a:rPr>
                        <a:t>(4 marks)</a:t>
                      </a:r>
                    </a:p>
                    <a:p>
                      <a:pPr algn="ctr">
                        <a:spcAft>
                          <a:spcPts val="0"/>
                        </a:spcAft>
                      </a:pPr>
                      <a:br>
                        <a:rPr lang="en-GB" sz="1600" dirty="0">
                          <a:effectLst/>
                        </a:rPr>
                      </a:br>
                      <a:endParaRPr lang="en-GB" sz="1600" dirty="0">
                        <a:effectLst/>
                      </a:endParaRPr>
                    </a:p>
                    <a:p>
                      <a:pPr algn="ctr">
                        <a:spcAft>
                          <a:spcPts val="0"/>
                        </a:spcAft>
                      </a:pPr>
                      <a:r>
                        <a:rPr lang="en-GB" sz="1600" dirty="0">
                          <a:effectLst/>
                        </a:rPr>
                        <a:t> </a:t>
                      </a:r>
                    </a:p>
                    <a:p>
                      <a:pPr>
                        <a:spcAft>
                          <a:spcPts val="0"/>
                        </a:spcAft>
                      </a:pPr>
                      <a:r>
                        <a:rPr lang="en-GB" sz="1600" dirty="0">
                          <a:effectLst/>
                        </a:rPr>
                        <a:t>   (3 marks)</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15566465"/>
                  </a:ext>
                </a:extLst>
              </a:tr>
            </a:tbl>
          </a:graphicData>
        </a:graphic>
      </p:graphicFrame>
    </p:spTree>
    <p:extLst>
      <p:ext uri="{BB962C8B-B14F-4D97-AF65-F5344CB8AC3E}">
        <p14:creationId xmlns:p14="http://schemas.microsoft.com/office/powerpoint/2010/main" val="595460556"/>
      </p:ext>
    </p:extLst>
  </p:cSld>
  <p:clrMapOvr>
    <a:masterClrMapping/>
  </p:clrMapOvr>
  <p:transition>
    <p:wip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E53660-D439-4BE0-A86E-9D23C890E86A}"/>
              </a:ext>
            </a:extLst>
          </p:cNvPr>
          <p:cNvSpPr>
            <a:spLocks noGrp="1"/>
          </p:cNvSpPr>
          <p:nvPr>
            <p:ph type="title"/>
          </p:nvPr>
        </p:nvSpPr>
        <p:spPr>
          <a:xfrm>
            <a:off x="628650" y="44625"/>
            <a:ext cx="7886700" cy="1008112"/>
          </a:xfrm>
        </p:spPr>
        <p:txBody>
          <a:bodyPr/>
          <a:lstStyle/>
          <a:p>
            <a:r>
              <a:rPr lang="en-GB" dirty="0"/>
              <a:t>Examples from the SAQ paper</a:t>
            </a:r>
          </a:p>
        </p:txBody>
      </p:sp>
      <p:graphicFrame>
        <p:nvGraphicFramePr>
          <p:cNvPr id="4" name="Table 3">
            <a:extLst>
              <a:ext uri="{FF2B5EF4-FFF2-40B4-BE49-F238E27FC236}">
                <a16:creationId xmlns:a16="http://schemas.microsoft.com/office/drawing/2014/main" id="{D7105EEF-652F-4493-81CF-6F363106141A}"/>
              </a:ext>
            </a:extLst>
          </p:cNvPr>
          <p:cNvGraphicFramePr>
            <a:graphicFrameLocks noGrp="1"/>
          </p:cNvGraphicFramePr>
          <p:nvPr>
            <p:extLst>
              <p:ext uri="{D42A27DB-BD31-4B8C-83A1-F6EECF244321}">
                <p14:modId xmlns:p14="http://schemas.microsoft.com/office/powerpoint/2010/main" val="831291616"/>
              </p:ext>
            </p:extLst>
          </p:nvPr>
        </p:nvGraphicFramePr>
        <p:xfrm>
          <a:off x="755576" y="1184860"/>
          <a:ext cx="6696744" cy="4713732"/>
        </p:xfrm>
        <a:graphic>
          <a:graphicData uri="http://schemas.openxmlformats.org/drawingml/2006/table">
            <a:tbl>
              <a:tblPr firstRow="1" firstCol="1" bandRow="1">
                <a:tableStyleId>{5C22544A-7EE6-4342-B048-85BDC9FD1C3A}</a:tableStyleId>
              </a:tblPr>
              <a:tblGrid>
                <a:gridCol w="571931">
                  <a:extLst>
                    <a:ext uri="{9D8B030D-6E8A-4147-A177-3AD203B41FA5}">
                      <a16:colId xmlns:a16="http://schemas.microsoft.com/office/drawing/2014/main" val="2057070621"/>
                    </a:ext>
                  </a:extLst>
                </a:gridCol>
                <a:gridCol w="4484102">
                  <a:extLst>
                    <a:ext uri="{9D8B030D-6E8A-4147-A177-3AD203B41FA5}">
                      <a16:colId xmlns:a16="http://schemas.microsoft.com/office/drawing/2014/main" val="10609141"/>
                    </a:ext>
                  </a:extLst>
                </a:gridCol>
                <a:gridCol w="747769">
                  <a:extLst>
                    <a:ext uri="{9D8B030D-6E8A-4147-A177-3AD203B41FA5}">
                      <a16:colId xmlns:a16="http://schemas.microsoft.com/office/drawing/2014/main" val="2410902488"/>
                    </a:ext>
                  </a:extLst>
                </a:gridCol>
                <a:gridCol w="892942">
                  <a:extLst>
                    <a:ext uri="{9D8B030D-6E8A-4147-A177-3AD203B41FA5}">
                      <a16:colId xmlns:a16="http://schemas.microsoft.com/office/drawing/2014/main" val="572859074"/>
                    </a:ext>
                  </a:extLst>
                </a:gridCol>
              </a:tblGrid>
              <a:tr h="4188356">
                <a:tc>
                  <a:txBody>
                    <a:bodyPr/>
                    <a:lstStyle/>
                    <a:p>
                      <a:pPr algn="ctr">
                        <a:spcAft>
                          <a:spcPts val="0"/>
                        </a:spcAft>
                      </a:pPr>
                      <a:r>
                        <a:rPr lang="en-GB" sz="1600">
                          <a:effectLst/>
                        </a:rPr>
                        <a:t>2</a:t>
                      </a:r>
                    </a:p>
                    <a:p>
                      <a:pPr algn="ctr">
                        <a:spcAft>
                          <a:spcPts val="0"/>
                        </a:spcAft>
                      </a:pPr>
                      <a:r>
                        <a:rPr lang="en-GB" sz="1600">
                          <a:effectLst/>
                        </a:rPr>
                        <a:t> </a:t>
                      </a:r>
                    </a:p>
                    <a:p>
                      <a:pPr algn="ctr">
                        <a:spcAft>
                          <a:spcPts val="0"/>
                        </a:spcAft>
                      </a:pPr>
                      <a:r>
                        <a:rPr lang="en-GB"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600" dirty="0">
                          <a:effectLst/>
                        </a:rPr>
                        <a:t>For a healthy volunteer, </a:t>
                      </a:r>
                      <a:r>
                        <a:rPr lang="en-GB" sz="1600" b="1" u="sng" dirty="0">
                          <a:solidFill>
                            <a:srgbClr val="FF0000"/>
                          </a:solidFill>
                          <a:effectLst/>
                        </a:rPr>
                        <a:t>single ascending dose</a:t>
                      </a:r>
                      <a:r>
                        <a:rPr lang="en-GB" sz="1600" dirty="0">
                          <a:effectLst/>
                        </a:rPr>
                        <a:t>, first in human study, </a:t>
                      </a:r>
                      <a:r>
                        <a:rPr lang="en-GB" sz="1600" u="sng" dirty="0">
                          <a:solidFill>
                            <a:srgbClr val="FF0000"/>
                          </a:solidFill>
                          <a:effectLst/>
                        </a:rPr>
                        <a:t>dose escalation meetings</a:t>
                      </a:r>
                      <a:r>
                        <a:rPr lang="en-GB" sz="1600" dirty="0">
                          <a:effectLst/>
                        </a:rPr>
                        <a:t> are held.</a:t>
                      </a:r>
                      <a:br>
                        <a:rPr lang="en-GB" sz="1600" dirty="0">
                          <a:effectLst/>
                        </a:rPr>
                      </a:br>
                      <a:endParaRPr lang="en-GB" sz="1600" dirty="0">
                        <a:effectLst/>
                      </a:endParaRPr>
                    </a:p>
                    <a:p>
                      <a:pPr marL="342900" lvl="0" indent="-342900">
                        <a:buFont typeface="+mj-lt"/>
                        <a:buAutoNum type="alphaLcParenR"/>
                      </a:pPr>
                      <a:r>
                        <a:rPr lang="en-GB" sz="1600" dirty="0">
                          <a:effectLst/>
                        </a:rPr>
                        <a:t>Briefly describe </a:t>
                      </a:r>
                      <a:r>
                        <a:rPr lang="en-GB" sz="1600" u="sng" dirty="0">
                          <a:solidFill>
                            <a:srgbClr val="FF0000"/>
                          </a:solidFill>
                          <a:effectLst/>
                        </a:rPr>
                        <a:t>the data </a:t>
                      </a:r>
                      <a:r>
                        <a:rPr lang="en-GB" sz="1600" dirty="0">
                          <a:effectLst/>
                        </a:rPr>
                        <a:t>required to be reviewed during these meetings.</a:t>
                      </a:r>
                      <a:br>
                        <a:rPr lang="en-GB" sz="1600" dirty="0">
                          <a:effectLst/>
                        </a:rPr>
                      </a:br>
                      <a:endParaRPr lang="en-GB" sz="1400" dirty="0">
                        <a:effectLst/>
                      </a:endParaRPr>
                    </a:p>
                    <a:p>
                      <a:pPr marL="342900" lvl="0" indent="-342900">
                        <a:lnSpc>
                          <a:spcPct val="115000"/>
                        </a:lnSpc>
                        <a:spcAft>
                          <a:spcPts val="1000"/>
                        </a:spcAft>
                        <a:buFont typeface="+mj-lt"/>
                        <a:buAutoNum type="alphaLcParenR"/>
                      </a:pPr>
                      <a:r>
                        <a:rPr lang="en-GB" sz="1600" dirty="0">
                          <a:effectLst/>
                        </a:rPr>
                        <a:t>Briefly describe 4 </a:t>
                      </a:r>
                      <a:r>
                        <a:rPr lang="en-GB" sz="1600" u="sng" dirty="0">
                          <a:solidFill>
                            <a:srgbClr val="FF0000"/>
                          </a:solidFill>
                          <a:effectLst/>
                        </a:rPr>
                        <a:t>potential outcomes </a:t>
                      </a:r>
                      <a:r>
                        <a:rPr lang="en-GB" sz="1600" dirty="0">
                          <a:effectLst/>
                        </a:rPr>
                        <a:t>following review of data at these </a:t>
                      </a:r>
                      <a:r>
                        <a:rPr lang="en-GB" sz="1800" dirty="0">
                          <a:effectLst/>
                        </a:rPr>
                        <a:t>meetings</a:t>
                      </a:r>
                      <a:r>
                        <a:rPr lang="en-GB" sz="1600" dirty="0">
                          <a:effectLst/>
                        </a:rPr>
                        <a:t>.</a:t>
                      </a:r>
                      <a:endParaRPr lang="en-GB" sz="1400" dirty="0">
                        <a:effectLst/>
                      </a:endParaRPr>
                    </a:p>
                    <a:p>
                      <a:pPr marL="228600">
                        <a:lnSpc>
                          <a:spcPct val="115000"/>
                        </a:lnSpc>
                        <a:spcAft>
                          <a:spcPts val="1000"/>
                        </a:spcAft>
                      </a:pPr>
                      <a:r>
                        <a:rPr lang="en-GB" sz="1600" dirty="0">
                          <a:effectLst/>
                        </a:rPr>
                        <a:t> </a:t>
                      </a:r>
                      <a:endParaRPr lang="en-GB" sz="1400" dirty="0">
                        <a:effectLst/>
                      </a:endParaRPr>
                    </a:p>
                    <a:p>
                      <a:pPr marL="342900" lvl="0" indent="-342900">
                        <a:lnSpc>
                          <a:spcPct val="115000"/>
                        </a:lnSpc>
                        <a:spcAft>
                          <a:spcPts val="1000"/>
                        </a:spcAft>
                        <a:buFont typeface="+mj-lt"/>
                        <a:buAutoNum type="alphaLcParenR"/>
                      </a:pPr>
                      <a:r>
                        <a:rPr lang="en-GB" sz="1600" dirty="0">
                          <a:effectLst/>
                        </a:rPr>
                        <a:t>Briefly describe 3 important</a:t>
                      </a:r>
                      <a:r>
                        <a:rPr lang="en-GB" sz="1600" u="sng" dirty="0">
                          <a:solidFill>
                            <a:srgbClr val="FF0000"/>
                          </a:solidFill>
                          <a:effectLst/>
                        </a:rPr>
                        <a:t> logistical considerations for the conduct </a:t>
                      </a:r>
                      <a:r>
                        <a:rPr lang="en-GB" sz="1600" b="1" u="sng" dirty="0">
                          <a:solidFill>
                            <a:srgbClr val="FF0000"/>
                          </a:solidFill>
                          <a:effectLst/>
                        </a:rPr>
                        <a:t>of each meeting</a:t>
                      </a:r>
                      <a:endParaRPr lang="en-GB" sz="1400" b="1" u="sng" dirty="0">
                        <a:solidFill>
                          <a:srgbClr val="FF0000"/>
                        </a:solidFill>
                        <a:effectLst/>
                      </a:endParaRPr>
                    </a:p>
                    <a:p>
                      <a:pPr marL="228600">
                        <a:spcAft>
                          <a:spcPts val="0"/>
                        </a:spcAft>
                      </a:pPr>
                      <a:r>
                        <a:rPr lang="en-GB" sz="1600" dirty="0">
                          <a:effectLst/>
                        </a:rPr>
                        <a:t> </a:t>
                      </a:r>
                      <a:endParaRPr lang="en-GB" sz="1400" dirty="0">
                        <a:effectLst/>
                      </a:endParaRPr>
                    </a:p>
                    <a:p>
                      <a:pPr marL="228600">
                        <a:spcAft>
                          <a:spcPts val="0"/>
                        </a:spcAft>
                      </a:pPr>
                      <a:r>
                        <a:rPr lang="en-GB" sz="1600" dirty="0">
                          <a:effectLst/>
                        </a:rPr>
                        <a:t> </a:t>
                      </a:r>
                      <a:endParaRPr lang="en-GB" sz="1400" dirty="0">
                        <a:effectLst/>
                      </a:endParaRPr>
                    </a:p>
                    <a:p>
                      <a:pPr marL="228600">
                        <a:spcAft>
                          <a:spcPts val="0"/>
                        </a:spcAft>
                      </a:pPr>
                      <a:r>
                        <a:rPr lang="en-GB" sz="1600" dirty="0">
                          <a:effectLst/>
                        </a:rPr>
                        <a:t> </a:t>
                      </a:r>
                      <a:endParaRPr lang="en-GB" sz="1400" dirty="0">
                        <a:effectLst/>
                      </a:endParaRPr>
                    </a:p>
                    <a:p>
                      <a:pPr marL="228600">
                        <a:spcAft>
                          <a:spcPts val="0"/>
                        </a:spcAft>
                      </a:pPr>
                      <a:r>
                        <a:rPr lang="en-GB" sz="1600" dirty="0">
                          <a:effectLst/>
                        </a:rPr>
                        <a:t> </a:t>
                      </a:r>
                      <a:endParaRPr lang="en-GB" sz="1400" dirty="0">
                        <a:effectLst/>
                      </a:endParaRPr>
                    </a:p>
                    <a:p>
                      <a:pPr marL="228600">
                        <a:spcAft>
                          <a:spcPts val="0"/>
                        </a:spcAft>
                      </a:pPr>
                      <a:r>
                        <a:rPr lang="en-GB" sz="1600" dirty="0">
                          <a:effectLst/>
                        </a:rPr>
                        <a:t> </a:t>
                      </a:r>
                      <a:endParaRPr lang="en-GB" sz="1400" dirty="0">
                        <a:effectLst/>
                      </a:endParaRPr>
                    </a:p>
                    <a:p>
                      <a:pPr marL="228600">
                        <a:spcAft>
                          <a:spcPts val="0"/>
                        </a:spcAft>
                      </a:pPr>
                      <a:r>
                        <a:rPr lang="en-GB" sz="1600" dirty="0">
                          <a:effectLst/>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n-GB" sz="1600" dirty="0">
                          <a:effectLst/>
                        </a:rPr>
                        <a:t> </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GB" sz="1600" dirty="0">
                          <a:effectLst/>
                        </a:rPr>
                        <a:t> </a:t>
                      </a:r>
                    </a:p>
                    <a:p>
                      <a:pPr algn="ctr">
                        <a:spcAft>
                          <a:spcPts val="0"/>
                        </a:spcAft>
                      </a:pPr>
                      <a:r>
                        <a:rPr lang="en-GB" sz="1600" dirty="0">
                          <a:effectLst/>
                        </a:rPr>
                        <a:t> </a:t>
                      </a:r>
                    </a:p>
                    <a:p>
                      <a:pPr algn="ctr">
                        <a:spcAft>
                          <a:spcPts val="0"/>
                        </a:spcAft>
                      </a:pPr>
                      <a:r>
                        <a:rPr lang="en-GB" sz="1600" dirty="0">
                          <a:effectLst/>
                        </a:rPr>
                        <a:t> </a:t>
                      </a:r>
                    </a:p>
                    <a:p>
                      <a:pPr algn="ctr">
                        <a:spcAft>
                          <a:spcPts val="0"/>
                        </a:spcAft>
                      </a:pPr>
                      <a:r>
                        <a:rPr lang="en-GB" sz="1600" dirty="0">
                          <a:effectLst/>
                        </a:rPr>
                        <a:t>(3 marks)</a:t>
                      </a:r>
                    </a:p>
                    <a:p>
                      <a:pPr algn="ctr">
                        <a:spcAft>
                          <a:spcPts val="0"/>
                        </a:spcAft>
                      </a:pPr>
                      <a:r>
                        <a:rPr lang="en-GB" sz="1600" dirty="0">
                          <a:effectLst/>
                        </a:rPr>
                        <a:t> </a:t>
                      </a:r>
                    </a:p>
                    <a:p>
                      <a:pPr algn="ctr">
                        <a:spcAft>
                          <a:spcPts val="0"/>
                        </a:spcAft>
                      </a:pPr>
                      <a:r>
                        <a:rPr lang="en-GB" sz="1600" dirty="0">
                          <a:effectLst/>
                        </a:rPr>
                        <a:t> </a:t>
                      </a:r>
                    </a:p>
                    <a:p>
                      <a:pPr algn="ctr">
                        <a:spcAft>
                          <a:spcPts val="0"/>
                        </a:spcAft>
                      </a:pPr>
                      <a:r>
                        <a:rPr lang="en-GB" sz="1600" dirty="0">
                          <a:effectLst/>
                        </a:rPr>
                        <a:t>(4 marks)</a:t>
                      </a:r>
                    </a:p>
                    <a:p>
                      <a:pPr algn="ctr">
                        <a:spcAft>
                          <a:spcPts val="0"/>
                        </a:spcAft>
                      </a:pPr>
                      <a:br>
                        <a:rPr lang="en-GB" sz="1600" dirty="0">
                          <a:effectLst/>
                        </a:rPr>
                      </a:br>
                      <a:endParaRPr lang="en-GB" sz="1600" dirty="0">
                        <a:effectLst/>
                      </a:endParaRPr>
                    </a:p>
                    <a:p>
                      <a:pPr algn="ctr">
                        <a:spcAft>
                          <a:spcPts val="0"/>
                        </a:spcAft>
                      </a:pPr>
                      <a:r>
                        <a:rPr lang="en-GB" sz="1600" dirty="0">
                          <a:effectLst/>
                        </a:rPr>
                        <a:t> </a:t>
                      </a:r>
                    </a:p>
                    <a:p>
                      <a:pPr>
                        <a:spcAft>
                          <a:spcPts val="0"/>
                        </a:spcAft>
                      </a:pPr>
                      <a:r>
                        <a:rPr lang="en-GB" sz="1600" dirty="0">
                          <a:effectLst/>
                        </a:rPr>
                        <a:t>   (3 marks)</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15566465"/>
                  </a:ext>
                </a:extLst>
              </a:tr>
            </a:tbl>
          </a:graphicData>
        </a:graphic>
      </p:graphicFrame>
      <p:sp>
        <p:nvSpPr>
          <p:cNvPr id="5" name="Oval 4">
            <a:extLst>
              <a:ext uri="{FF2B5EF4-FFF2-40B4-BE49-F238E27FC236}">
                <a16:creationId xmlns:a16="http://schemas.microsoft.com/office/drawing/2014/main" id="{5E08E616-7E26-49EC-B902-58A97FB32467}"/>
              </a:ext>
            </a:extLst>
          </p:cNvPr>
          <p:cNvSpPr/>
          <p:nvPr/>
        </p:nvSpPr>
        <p:spPr>
          <a:xfrm>
            <a:off x="1475656" y="1651781"/>
            <a:ext cx="1800200" cy="7920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D243974F-5F83-411E-95E9-EC1CAA066B2A}"/>
              </a:ext>
            </a:extLst>
          </p:cNvPr>
          <p:cNvSpPr txBox="1"/>
          <p:nvPr/>
        </p:nvSpPr>
        <p:spPr>
          <a:xfrm>
            <a:off x="7498693" y="1268760"/>
            <a:ext cx="1584176" cy="2585323"/>
          </a:xfrm>
          <a:prstGeom prst="rect">
            <a:avLst/>
          </a:prstGeom>
          <a:noFill/>
        </p:spPr>
        <p:txBody>
          <a:bodyPr wrap="square" rtlCol="0">
            <a:spAutoFit/>
          </a:bodyPr>
          <a:lstStyle/>
          <a:p>
            <a:r>
              <a:rPr lang="en-GB" dirty="0"/>
              <a:t>Read the question</a:t>
            </a:r>
          </a:p>
          <a:p>
            <a:endParaRPr lang="en-GB" dirty="0"/>
          </a:p>
          <a:p>
            <a:r>
              <a:rPr lang="en-GB" dirty="0"/>
              <a:t>Briefly describe – write a few lines for each (more than a list.)</a:t>
            </a:r>
          </a:p>
        </p:txBody>
      </p:sp>
    </p:spTree>
    <p:extLst>
      <p:ext uri="{BB962C8B-B14F-4D97-AF65-F5344CB8AC3E}">
        <p14:creationId xmlns:p14="http://schemas.microsoft.com/office/powerpoint/2010/main" val="732327302"/>
      </p:ext>
    </p:extLst>
  </p:cSld>
  <p:clrMapOvr>
    <a:masterClrMapping/>
  </p:clrMapOvr>
  <p:transition>
    <p:wip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02159-D5EB-4883-B486-5E63FDEC5054}"/>
              </a:ext>
            </a:extLst>
          </p:cNvPr>
          <p:cNvSpPr>
            <a:spLocks noGrp="1"/>
          </p:cNvSpPr>
          <p:nvPr>
            <p:ph type="title"/>
          </p:nvPr>
        </p:nvSpPr>
        <p:spPr>
          <a:xfrm>
            <a:off x="628650" y="44624"/>
            <a:ext cx="7886700" cy="1325563"/>
          </a:xfrm>
        </p:spPr>
        <p:txBody>
          <a:bodyPr/>
          <a:lstStyle/>
          <a:p>
            <a:r>
              <a:rPr lang="en-GB" dirty="0"/>
              <a:t>A good answer might look like…… </a:t>
            </a:r>
          </a:p>
        </p:txBody>
      </p:sp>
      <p:sp>
        <p:nvSpPr>
          <p:cNvPr id="3" name="Content Placeholder 2">
            <a:extLst>
              <a:ext uri="{FF2B5EF4-FFF2-40B4-BE49-F238E27FC236}">
                <a16:creationId xmlns:a16="http://schemas.microsoft.com/office/drawing/2014/main" id="{8E4B726C-BE5E-49D3-B82E-A054B63872C4}"/>
              </a:ext>
            </a:extLst>
          </p:cNvPr>
          <p:cNvSpPr>
            <a:spLocks noGrp="1"/>
          </p:cNvSpPr>
          <p:nvPr>
            <p:ph idx="1"/>
          </p:nvPr>
        </p:nvSpPr>
        <p:spPr>
          <a:xfrm>
            <a:off x="628650" y="1196752"/>
            <a:ext cx="3943350" cy="4620171"/>
          </a:xfrm>
        </p:spPr>
        <p:txBody>
          <a:bodyPr>
            <a:normAutofit lnSpcReduction="10000"/>
          </a:bodyPr>
          <a:lstStyle/>
          <a:p>
            <a:pPr marL="457200" indent="-457200">
              <a:buAutoNum type="alphaLcParenR"/>
            </a:pPr>
            <a:r>
              <a:rPr lang="en-GB" sz="1800" dirty="0"/>
              <a:t>Data required to be reviewed</a:t>
            </a:r>
          </a:p>
          <a:p>
            <a:r>
              <a:rPr lang="en-GB" sz="1800" dirty="0"/>
              <a:t>Safety data</a:t>
            </a:r>
          </a:p>
          <a:p>
            <a:pPr lvl="1"/>
            <a:r>
              <a:rPr lang="en-GB" dirty="0"/>
              <a:t>Any data listed in the protocol as stopping criteria or required to be reviewed, e.g., specified DLT, SAEs, AEs, safety labs, vital signs, ECGs etc.</a:t>
            </a:r>
          </a:p>
          <a:p>
            <a:r>
              <a:rPr lang="en-GB" sz="1800" dirty="0"/>
              <a:t>PK data: </a:t>
            </a:r>
            <a:r>
              <a:rPr lang="en-GB" sz="1800" dirty="0" err="1"/>
              <a:t>Cmax</a:t>
            </a:r>
            <a:r>
              <a:rPr lang="en-GB" sz="1800" dirty="0"/>
              <a:t>, AUC, etc. in case of any </a:t>
            </a:r>
            <a:r>
              <a:rPr lang="en-GB" sz="1800" dirty="0" err="1"/>
              <a:t>Cmax</a:t>
            </a:r>
            <a:r>
              <a:rPr lang="en-GB" sz="1800" dirty="0"/>
              <a:t>/exposure stopping rule</a:t>
            </a:r>
          </a:p>
          <a:p>
            <a:r>
              <a:rPr lang="en-GB" sz="1800" dirty="0"/>
              <a:t>PD data, if relevant biomarker, e.g. scales, questionnaires, </a:t>
            </a:r>
            <a:r>
              <a:rPr lang="en-GB" sz="1800" dirty="0" err="1"/>
              <a:t>pharmacoEEG</a:t>
            </a:r>
            <a:r>
              <a:rPr lang="en-GB" sz="1800" dirty="0"/>
              <a:t>, etc.</a:t>
            </a:r>
          </a:p>
          <a:p>
            <a:r>
              <a:rPr lang="en-GB" sz="1800" dirty="0"/>
              <a:t>PK/PD relationship </a:t>
            </a:r>
          </a:p>
          <a:p>
            <a:endParaRPr lang="en-GB" sz="1800" dirty="0"/>
          </a:p>
          <a:p>
            <a:pPr marL="0" indent="0">
              <a:buNone/>
            </a:pPr>
            <a:r>
              <a:rPr lang="en-GB" sz="1800" dirty="0"/>
              <a:t>c) logistical considerations: data availability, participants, documentation, timing etc etc</a:t>
            </a:r>
          </a:p>
          <a:p>
            <a:pPr marL="0" indent="0">
              <a:buNone/>
            </a:pPr>
            <a:endParaRPr lang="en-GB" sz="1800" dirty="0"/>
          </a:p>
          <a:p>
            <a:endParaRPr lang="en-GB" sz="1800" dirty="0"/>
          </a:p>
          <a:p>
            <a:endParaRPr lang="en-GB" sz="1800" dirty="0"/>
          </a:p>
        </p:txBody>
      </p:sp>
      <p:sp>
        <p:nvSpPr>
          <p:cNvPr id="4" name="Content Placeholder 2">
            <a:extLst>
              <a:ext uri="{FF2B5EF4-FFF2-40B4-BE49-F238E27FC236}">
                <a16:creationId xmlns:a16="http://schemas.microsoft.com/office/drawing/2014/main" id="{84599F0C-A351-44F7-9B50-0AFE032991BB}"/>
              </a:ext>
            </a:extLst>
          </p:cNvPr>
          <p:cNvSpPr txBox="1">
            <a:spLocks/>
          </p:cNvSpPr>
          <p:nvPr/>
        </p:nvSpPr>
        <p:spPr>
          <a:xfrm>
            <a:off x="4572000" y="1196751"/>
            <a:ext cx="3943350" cy="4620171"/>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GB" sz="1800" dirty="0"/>
              <a:t>b) 4 potential outcomes</a:t>
            </a:r>
          </a:p>
          <a:p>
            <a:r>
              <a:rPr lang="en-GB" sz="1800" dirty="0"/>
              <a:t>Escalate as planned per protocol (No concern)</a:t>
            </a:r>
          </a:p>
          <a:p>
            <a:r>
              <a:rPr lang="en-GB" sz="1800" dirty="0"/>
              <a:t>Stop further dosing (Study stopping criteria met)  </a:t>
            </a:r>
          </a:p>
          <a:p>
            <a:r>
              <a:rPr lang="en-GB" sz="1800" dirty="0"/>
              <a:t>Repeat dose level (Signal of unknown significance or issues with conduct of cohort / insufficient subjects/data)</a:t>
            </a:r>
          </a:p>
          <a:p>
            <a:r>
              <a:rPr lang="en-GB" sz="1800" dirty="0"/>
              <a:t>Dose at an interim level (Signal of potential concern but monitorable) </a:t>
            </a:r>
          </a:p>
          <a:p>
            <a:r>
              <a:rPr lang="en-GB" sz="1800" dirty="0"/>
              <a:t>Protocol amendment to e.g., </a:t>
            </a:r>
            <a:r>
              <a:rPr lang="en-GB" sz="1800" dirty="0" err="1"/>
              <a:t>givea</a:t>
            </a:r>
            <a:r>
              <a:rPr lang="en-GB" sz="1800" dirty="0"/>
              <a:t>  dose greater than that defined per protocol</a:t>
            </a:r>
          </a:p>
          <a:p>
            <a:r>
              <a:rPr lang="en-GB" sz="1800" dirty="0"/>
              <a:t>Urgent safety measures/amendments</a:t>
            </a:r>
          </a:p>
          <a:p>
            <a:pPr marL="0" indent="0">
              <a:buNone/>
            </a:pPr>
            <a:endParaRPr lang="en-GB" sz="1800" dirty="0"/>
          </a:p>
          <a:p>
            <a:endParaRPr lang="en-GB" sz="1800" dirty="0"/>
          </a:p>
          <a:p>
            <a:endParaRPr lang="en-GB" sz="1800" dirty="0"/>
          </a:p>
        </p:txBody>
      </p:sp>
    </p:spTree>
    <p:extLst>
      <p:ext uri="{BB962C8B-B14F-4D97-AF65-F5344CB8AC3E}">
        <p14:creationId xmlns:p14="http://schemas.microsoft.com/office/powerpoint/2010/main" val="1245913918"/>
      </p:ext>
    </p:extLst>
  </p:cSld>
  <p:clrMapOvr>
    <a:masterClrMapping/>
  </p:clrMapOvr>
  <p:transition>
    <p:wip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FD9D9-EFC6-4843-B386-7F056B4246F4}"/>
              </a:ext>
            </a:extLst>
          </p:cNvPr>
          <p:cNvSpPr>
            <a:spLocks noGrp="1"/>
          </p:cNvSpPr>
          <p:nvPr>
            <p:ph type="title"/>
          </p:nvPr>
        </p:nvSpPr>
        <p:spPr/>
        <p:txBody>
          <a:bodyPr/>
          <a:lstStyle/>
          <a:p>
            <a:r>
              <a:rPr lang="en-GB" dirty="0"/>
              <a:t>A not so good answer might…..</a:t>
            </a:r>
          </a:p>
        </p:txBody>
      </p:sp>
      <p:sp>
        <p:nvSpPr>
          <p:cNvPr id="3" name="Content Placeholder 2">
            <a:extLst>
              <a:ext uri="{FF2B5EF4-FFF2-40B4-BE49-F238E27FC236}">
                <a16:creationId xmlns:a16="http://schemas.microsoft.com/office/drawing/2014/main" id="{01D3BBC0-1460-4A5D-B013-31F86E1AF468}"/>
              </a:ext>
            </a:extLst>
          </p:cNvPr>
          <p:cNvSpPr>
            <a:spLocks noGrp="1"/>
          </p:cNvSpPr>
          <p:nvPr>
            <p:ph idx="1"/>
          </p:nvPr>
        </p:nvSpPr>
        <p:spPr/>
        <p:txBody>
          <a:bodyPr/>
          <a:lstStyle/>
          <a:p>
            <a:r>
              <a:rPr lang="en-GB" dirty="0"/>
              <a:t>Simply say “safety data” without further description</a:t>
            </a:r>
          </a:p>
          <a:p>
            <a:r>
              <a:rPr lang="en-GB" dirty="0"/>
              <a:t>Talk about the non-clinical FTIH package</a:t>
            </a:r>
          </a:p>
          <a:p>
            <a:r>
              <a:rPr lang="en-GB" dirty="0"/>
              <a:t>Talk about something else instead of logistics</a:t>
            </a:r>
          </a:p>
        </p:txBody>
      </p:sp>
    </p:spTree>
    <p:extLst>
      <p:ext uri="{BB962C8B-B14F-4D97-AF65-F5344CB8AC3E}">
        <p14:creationId xmlns:p14="http://schemas.microsoft.com/office/powerpoint/2010/main" val="1711070494"/>
      </p:ext>
    </p:extLst>
  </p:cSld>
  <p:clrMapOvr>
    <a:masterClrMapping/>
  </p:clrMapOvr>
  <p:transition>
    <p:wip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44624"/>
            <a:ext cx="7886700" cy="1325563"/>
          </a:xfrm>
        </p:spPr>
        <p:txBody>
          <a:bodyPr/>
          <a:lstStyle/>
          <a:p>
            <a:r>
              <a:rPr lang="en-GB" dirty="0"/>
              <a:t>SAQ Top Tips</a:t>
            </a:r>
          </a:p>
        </p:txBody>
      </p:sp>
      <p:sp>
        <p:nvSpPr>
          <p:cNvPr id="3" name="Content Placeholder 2"/>
          <p:cNvSpPr>
            <a:spLocks noGrp="1"/>
          </p:cNvSpPr>
          <p:nvPr>
            <p:ph idx="1"/>
          </p:nvPr>
        </p:nvSpPr>
        <p:spPr>
          <a:xfrm>
            <a:off x="685800" y="1484784"/>
            <a:ext cx="8134672" cy="4968552"/>
          </a:xfrm>
        </p:spPr>
        <p:txBody>
          <a:bodyPr/>
          <a:lstStyle/>
          <a:p>
            <a:r>
              <a:rPr lang="en-GB" sz="2000" dirty="0">
                <a:solidFill>
                  <a:schemeClr val="bg2">
                    <a:lumMod val="50000"/>
                  </a:schemeClr>
                </a:solidFill>
              </a:rPr>
              <a:t>You have to revise – this is a knowledge paper</a:t>
            </a:r>
          </a:p>
          <a:p>
            <a:r>
              <a:rPr lang="en-GB" sz="2000" dirty="0">
                <a:solidFill>
                  <a:schemeClr val="bg2">
                    <a:lumMod val="50000"/>
                  </a:schemeClr>
                </a:solidFill>
              </a:rPr>
              <a:t>ANSWER THE QUESTION </a:t>
            </a:r>
            <a:br>
              <a:rPr lang="en-GB" sz="2000" dirty="0">
                <a:solidFill>
                  <a:schemeClr val="bg2">
                    <a:lumMod val="50000"/>
                  </a:schemeClr>
                </a:solidFill>
              </a:rPr>
            </a:br>
            <a:r>
              <a:rPr lang="en-GB" sz="2000" dirty="0">
                <a:solidFill>
                  <a:schemeClr val="bg2">
                    <a:lumMod val="50000"/>
                  </a:schemeClr>
                </a:solidFill>
              </a:rPr>
              <a:t>(you cannot get marks for answering a different question)</a:t>
            </a:r>
          </a:p>
          <a:p>
            <a:r>
              <a:rPr lang="en-GB" sz="2000" dirty="0">
                <a:solidFill>
                  <a:schemeClr val="bg2">
                    <a:lumMod val="50000"/>
                  </a:schemeClr>
                </a:solidFill>
              </a:rPr>
              <a:t>Use a bullet point format and write legibly please</a:t>
            </a:r>
          </a:p>
          <a:p>
            <a:r>
              <a:rPr lang="en-GB" sz="2000" dirty="0">
                <a:solidFill>
                  <a:schemeClr val="bg2">
                    <a:lumMod val="50000"/>
                  </a:schemeClr>
                </a:solidFill>
              </a:rPr>
              <a:t>Allow time for attempting all questions</a:t>
            </a:r>
            <a:r>
              <a:rPr lang="en-GB" sz="2000" i="1" dirty="0">
                <a:solidFill>
                  <a:schemeClr val="bg2">
                    <a:lumMod val="50000"/>
                  </a:schemeClr>
                </a:solidFill>
              </a:rPr>
              <a:t>…score zero in </a:t>
            </a:r>
            <a:r>
              <a:rPr lang="en-GB" sz="2000" i="1" u="sng" dirty="0">
                <a:solidFill>
                  <a:schemeClr val="bg2">
                    <a:lumMod val="50000"/>
                  </a:schemeClr>
                </a:solidFill>
              </a:rPr>
              <a:t>&gt;</a:t>
            </a:r>
            <a:r>
              <a:rPr lang="en-GB" sz="2000" i="1" dirty="0">
                <a:solidFill>
                  <a:schemeClr val="bg2">
                    <a:lumMod val="50000"/>
                  </a:schemeClr>
                </a:solidFill>
              </a:rPr>
              <a:t>3 = FAIL</a:t>
            </a:r>
          </a:p>
          <a:p>
            <a:r>
              <a:rPr lang="en-GB" sz="2000" dirty="0">
                <a:solidFill>
                  <a:schemeClr val="bg2">
                    <a:lumMod val="50000"/>
                  </a:schemeClr>
                </a:solidFill>
              </a:rPr>
              <a:t>Start with questions you can answer easily</a:t>
            </a:r>
          </a:p>
          <a:p>
            <a:r>
              <a:rPr lang="en-GB" sz="2000" dirty="0">
                <a:solidFill>
                  <a:schemeClr val="bg2">
                    <a:lumMod val="50000"/>
                  </a:schemeClr>
                </a:solidFill>
              </a:rPr>
              <a:t>Marking scheme guides number of points required </a:t>
            </a:r>
            <a:br>
              <a:rPr lang="en-GB" sz="2000" dirty="0">
                <a:solidFill>
                  <a:schemeClr val="bg2">
                    <a:lumMod val="50000"/>
                  </a:schemeClr>
                </a:solidFill>
              </a:rPr>
            </a:br>
            <a:r>
              <a:rPr lang="en-GB" sz="2000" dirty="0">
                <a:solidFill>
                  <a:schemeClr val="bg2">
                    <a:lumMod val="50000"/>
                  </a:schemeClr>
                </a:solidFill>
              </a:rPr>
              <a:t>(but some may be ½ marks --- we are increasingly saying how many answers we require – but don’t assume)</a:t>
            </a:r>
          </a:p>
          <a:p>
            <a:r>
              <a:rPr lang="en-GB" sz="2000" dirty="0">
                <a:solidFill>
                  <a:schemeClr val="bg2">
                    <a:lumMod val="50000"/>
                  </a:schemeClr>
                </a:solidFill>
              </a:rPr>
              <a:t>Use past questions to guide revision </a:t>
            </a:r>
            <a:br>
              <a:rPr lang="en-GB" sz="2000" dirty="0">
                <a:solidFill>
                  <a:schemeClr val="bg2">
                    <a:lumMod val="50000"/>
                  </a:schemeClr>
                </a:solidFill>
              </a:rPr>
            </a:br>
            <a:r>
              <a:rPr lang="en-GB" sz="2000" dirty="0">
                <a:solidFill>
                  <a:schemeClr val="bg2">
                    <a:lumMod val="50000"/>
                  </a:schemeClr>
                </a:solidFill>
              </a:rPr>
              <a:t>(although questions are not re-used – topics may be similar)</a:t>
            </a:r>
            <a:endParaRPr lang="en-GB" sz="2400" dirty="0"/>
          </a:p>
        </p:txBody>
      </p:sp>
      <p:sp>
        <p:nvSpPr>
          <p:cNvPr id="4" name="Rectangle 3">
            <a:extLst>
              <a:ext uri="{FF2B5EF4-FFF2-40B4-BE49-F238E27FC236}">
                <a16:creationId xmlns:a16="http://schemas.microsoft.com/office/drawing/2014/main" id="{58B8A32F-0EE9-4E5D-95C5-A057A7B978F5}"/>
              </a:ext>
            </a:extLst>
          </p:cNvPr>
          <p:cNvSpPr/>
          <p:nvPr/>
        </p:nvSpPr>
        <p:spPr>
          <a:xfrm>
            <a:off x="4453217" y="3244334"/>
            <a:ext cx="237565" cy="369332"/>
          </a:xfrm>
          <a:prstGeom prst="rect">
            <a:avLst/>
          </a:prstGeom>
        </p:spPr>
        <p:txBody>
          <a:bodyPr wrap="none">
            <a:spAutoFit/>
          </a:bodyPr>
          <a:lstStyle/>
          <a:p>
            <a:pPr algn="ctr">
              <a:spcAft>
                <a:spcPts val="0"/>
              </a:spcAft>
            </a:pPr>
            <a:r>
              <a:rPr lang="en-GB" dirty="0"/>
              <a:t> </a:t>
            </a:r>
            <a:endParaRPr lang="en-GB"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7728509"/>
      </p:ext>
    </p:extLst>
  </p:cSld>
  <p:clrMapOvr>
    <a:masterClrMapping/>
  </p:clrMapOvr>
  <p:transition>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F523F-8E64-4179-AB99-F36AFAAC9D44}"/>
              </a:ext>
            </a:extLst>
          </p:cNvPr>
          <p:cNvSpPr>
            <a:spLocks noGrp="1"/>
          </p:cNvSpPr>
          <p:nvPr>
            <p:ph type="title"/>
          </p:nvPr>
        </p:nvSpPr>
        <p:spPr>
          <a:xfrm>
            <a:off x="628650" y="15205"/>
            <a:ext cx="7886700" cy="1325563"/>
          </a:xfrm>
        </p:spPr>
        <p:txBody>
          <a:bodyPr/>
          <a:lstStyle/>
          <a:p>
            <a:r>
              <a:rPr lang="en-GB" dirty="0"/>
              <a:t>FPM Resources</a:t>
            </a:r>
          </a:p>
        </p:txBody>
      </p:sp>
      <p:pic>
        <p:nvPicPr>
          <p:cNvPr id="3" name="Picture 2">
            <a:extLst>
              <a:ext uri="{FF2B5EF4-FFF2-40B4-BE49-F238E27FC236}">
                <a16:creationId xmlns:a16="http://schemas.microsoft.com/office/drawing/2014/main" id="{3AF2FD5B-1FEB-451F-8F41-68A61A54CE86}"/>
              </a:ext>
            </a:extLst>
          </p:cNvPr>
          <p:cNvPicPr>
            <a:picLocks noChangeAspect="1"/>
          </p:cNvPicPr>
          <p:nvPr/>
        </p:nvPicPr>
        <p:blipFill>
          <a:blip r:embed="rId3"/>
          <a:stretch>
            <a:fillRect/>
          </a:stretch>
        </p:blipFill>
        <p:spPr>
          <a:xfrm>
            <a:off x="0" y="1124744"/>
            <a:ext cx="7178872" cy="3965950"/>
          </a:xfrm>
          <a:prstGeom prst="rect">
            <a:avLst/>
          </a:prstGeom>
          <a:ln>
            <a:solidFill>
              <a:schemeClr val="tx1"/>
            </a:solidFill>
          </a:ln>
        </p:spPr>
      </p:pic>
      <p:pic>
        <p:nvPicPr>
          <p:cNvPr id="5" name="Picture 4">
            <a:extLst>
              <a:ext uri="{FF2B5EF4-FFF2-40B4-BE49-F238E27FC236}">
                <a16:creationId xmlns:a16="http://schemas.microsoft.com/office/drawing/2014/main" id="{620327EC-8C58-4826-9E04-93BC5448009C}"/>
              </a:ext>
            </a:extLst>
          </p:cNvPr>
          <p:cNvPicPr>
            <a:picLocks noChangeAspect="1"/>
          </p:cNvPicPr>
          <p:nvPr/>
        </p:nvPicPr>
        <p:blipFill>
          <a:blip r:embed="rId4"/>
          <a:stretch>
            <a:fillRect/>
          </a:stretch>
        </p:blipFill>
        <p:spPr>
          <a:xfrm>
            <a:off x="4755405" y="2473542"/>
            <a:ext cx="4713139" cy="4411842"/>
          </a:xfrm>
          <a:prstGeom prst="rect">
            <a:avLst/>
          </a:prstGeom>
          <a:ln>
            <a:solidFill>
              <a:schemeClr val="tx1"/>
            </a:solidFill>
          </a:ln>
        </p:spPr>
      </p:pic>
    </p:spTree>
    <p:extLst>
      <p:ext uri="{BB962C8B-B14F-4D97-AF65-F5344CB8AC3E}">
        <p14:creationId xmlns:p14="http://schemas.microsoft.com/office/powerpoint/2010/main" val="3632799393"/>
      </p:ext>
    </p:extLst>
  </p:cSld>
  <p:clrMapOvr>
    <a:masterClrMapping/>
  </p:clrMapOvr>
  <p:transition>
    <p:wipe/>
  </p:transition>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3">
            <a:alpha val="75000"/>
          </a:schemeClr>
        </a:solidFill>
        <a:effectLst/>
      </p:bgPr>
    </p:bg>
    <p:spTree>
      <p:nvGrpSpPr>
        <p:cNvPr id="1" name=""/>
        <p:cNvGrpSpPr/>
        <p:nvPr/>
      </p:nvGrpSpPr>
      <p:grpSpPr>
        <a:xfrm>
          <a:off x="0" y="0"/>
          <a:ext cx="0" cy="0"/>
          <a:chOff x="0" y="0"/>
          <a:chExt cx="0" cy="0"/>
        </a:xfrm>
      </p:grpSpPr>
      <p:sp>
        <p:nvSpPr>
          <p:cNvPr id="4" name="Text Placeholder 2"/>
          <p:cNvSpPr txBox="1">
            <a:spLocks/>
          </p:cNvSpPr>
          <p:nvPr/>
        </p:nvSpPr>
        <p:spPr bwMode="auto">
          <a:xfrm>
            <a:off x="323528" y="4797152"/>
            <a:ext cx="8712968" cy="15001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a:spcBef>
                <a:spcPct val="20000"/>
              </a:spcBef>
              <a:defRPr/>
            </a:pPr>
            <a:endParaRPr lang="en-GB" sz="2800" kern="0" dirty="0">
              <a:solidFill>
                <a:srgbClr val="007BF6"/>
              </a:solidFill>
              <a:latin typeface="Arial" pitchFamily="34" charset="0"/>
              <a:cs typeface="Arial" pitchFamily="34" charset="0"/>
            </a:endParaRPr>
          </a:p>
        </p:txBody>
      </p:sp>
      <p:sp>
        <p:nvSpPr>
          <p:cNvPr id="5" name="Text Placeholder 2"/>
          <p:cNvSpPr txBox="1">
            <a:spLocks/>
          </p:cNvSpPr>
          <p:nvPr/>
        </p:nvSpPr>
        <p:spPr bwMode="auto">
          <a:xfrm>
            <a:off x="755576" y="2492896"/>
            <a:ext cx="7772400" cy="15001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marL="0" indent="0" algn="l" rtl="0" eaLnBrk="0" fontAlgn="base" hangingPunct="0">
              <a:spcBef>
                <a:spcPts val="1200"/>
              </a:spcBef>
              <a:spcAft>
                <a:spcPct val="0"/>
              </a:spcAft>
              <a:buNone/>
              <a:defRPr sz="2000">
                <a:solidFill>
                  <a:schemeClr val="bg2"/>
                </a:solidFill>
                <a:latin typeface="Arial" pitchFamily="34" charset="0"/>
                <a:ea typeface="+mn-ea"/>
                <a:cs typeface="Arial" pitchFamily="34" charset="0"/>
              </a:defRPr>
            </a:lvl1pPr>
            <a:lvl2pPr marL="457200" indent="0" algn="l" rtl="0" eaLnBrk="0" fontAlgn="base" hangingPunct="0">
              <a:spcBef>
                <a:spcPts val="1200"/>
              </a:spcBef>
              <a:spcAft>
                <a:spcPct val="0"/>
              </a:spcAft>
              <a:buSzPct val="75000"/>
              <a:buNone/>
              <a:defRPr sz="1800">
                <a:solidFill>
                  <a:schemeClr val="bg2"/>
                </a:solidFill>
                <a:latin typeface="Arial" pitchFamily="34" charset="0"/>
                <a:cs typeface="Arial" pitchFamily="34" charset="0"/>
              </a:defRPr>
            </a:lvl2pPr>
            <a:lvl3pPr marL="914400" indent="0" algn="l" rtl="0" eaLnBrk="0" fontAlgn="base" hangingPunct="0">
              <a:spcBef>
                <a:spcPts val="1200"/>
              </a:spcBef>
              <a:spcAft>
                <a:spcPct val="0"/>
              </a:spcAft>
              <a:buNone/>
              <a:defRPr sz="1600">
                <a:solidFill>
                  <a:schemeClr val="bg2"/>
                </a:solidFill>
                <a:latin typeface="Arial" pitchFamily="34" charset="0"/>
                <a:cs typeface="Arial" pitchFamily="34" charset="0"/>
              </a:defRPr>
            </a:lvl3pPr>
            <a:lvl4pPr marL="1371600" indent="0" algn="l" rtl="0" eaLnBrk="0" fontAlgn="base" hangingPunct="0">
              <a:spcBef>
                <a:spcPts val="1200"/>
              </a:spcBef>
              <a:spcAft>
                <a:spcPct val="0"/>
              </a:spcAft>
              <a:buNone/>
              <a:defRPr sz="1400">
                <a:solidFill>
                  <a:schemeClr val="bg2"/>
                </a:solidFill>
                <a:latin typeface="Arial" pitchFamily="34" charset="0"/>
                <a:cs typeface="Arial" pitchFamily="34" charset="0"/>
              </a:defRPr>
            </a:lvl4pPr>
            <a:lvl5pPr marL="1828800" indent="0" algn="l" rtl="0" eaLnBrk="0" fontAlgn="base" hangingPunct="0">
              <a:spcBef>
                <a:spcPts val="1200"/>
              </a:spcBef>
              <a:spcAft>
                <a:spcPct val="0"/>
              </a:spcAft>
              <a:buNone/>
              <a:defRPr sz="1400">
                <a:solidFill>
                  <a:schemeClr val="bg2"/>
                </a:solidFill>
                <a:latin typeface="Arial" pitchFamily="34" charset="0"/>
                <a:cs typeface="Arial" pitchFamily="34" charset="0"/>
              </a:defRPr>
            </a:lvl5pPr>
            <a:lvl6pPr marL="2286000" indent="0" algn="l" rtl="0" eaLnBrk="0" fontAlgn="base" hangingPunct="0">
              <a:spcBef>
                <a:spcPct val="20000"/>
              </a:spcBef>
              <a:spcAft>
                <a:spcPct val="0"/>
              </a:spcAft>
              <a:buNone/>
              <a:defRPr sz="1400">
                <a:solidFill>
                  <a:srgbClr val="FFFF66"/>
                </a:solidFill>
                <a:latin typeface="+mn-lt"/>
              </a:defRPr>
            </a:lvl6pPr>
            <a:lvl7pPr marL="2743200" indent="0" algn="l" rtl="0" eaLnBrk="0" fontAlgn="base" hangingPunct="0">
              <a:spcBef>
                <a:spcPct val="20000"/>
              </a:spcBef>
              <a:spcAft>
                <a:spcPct val="0"/>
              </a:spcAft>
              <a:buNone/>
              <a:defRPr sz="1400">
                <a:solidFill>
                  <a:srgbClr val="FFFF66"/>
                </a:solidFill>
                <a:latin typeface="+mn-lt"/>
              </a:defRPr>
            </a:lvl7pPr>
            <a:lvl8pPr marL="3200400" indent="0" algn="l" rtl="0" eaLnBrk="0" fontAlgn="base" hangingPunct="0">
              <a:spcBef>
                <a:spcPct val="20000"/>
              </a:spcBef>
              <a:spcAft>
                <a:spcPct val="0"/>
              </a:spcAft>
              <a:buNone/>
              <a:defRPr sz="1400">
                <a:solidFill>
                  <a:srgbClr val="FFFF66"/>
                </a:solidFill>
                <a:latin typeface="+mn-lt"/>
              </a:defRPr>
            </a:lvl8pPr>
            <a:lvl9pPr marL="3657600" indent="0" algn="l" rtl="0" eaLnBrk="0" fontAlgn="base" hangingPunct="0">
              <a:spcBef>
                <a:spcPct val="20000"/>
              </a:spcBef>
              <a:spcAft>
                <a:spcPct val="0"/>
              </a:spcAft>
              <a:buNone/>
              <a:defRPr sz="1400">
                <a:solidFill>
                  <a:srgbClr val="FFFF66"/>
                </a:solidFill>
                <a:latin typeface="+mn-lt"/>
              </a:defRPr>
            </a:lvl9pPr>
          </a:lstStyle>
          <a:p>
            <a:pPr algn="ctr"/>
            <a:r>
              <a:rPr lang="en-GB" sz="4400" b="1" kern="0" dirty="0">
                <a:solidFill>
                  <a:srgbClr val="C00000"/>
                </a:solidFill>
              </a:rPr>
              <a:t>Critical Appraisal Paper (CAP)</a:t>
            </a:r>
          </a:p>
        </p:txBody>
      </p:sp>
    </p:spTree>
    <p:extLst>
      <p:ext uri="{BB962C8B-B14F-4D97-AF65-F5344CB8AC3E}">
        <p14:creationId xmlns:p14="http://schemas.microsoft.com/office/powerpoint/2010/main" val="1766017632"/>
      </p:ext>
    </p:extLst>
  </p:cSld>
  <p:clrMapOvr>
    <a:masterClrMapping/>
  </p:clrMapOvr>
  <p:transition>
    <p:wip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idx="4294967295"/>
          </p:nvPr>
        </p:nvSpPr>
        <p:spPr bwMode="auto">
          <a:xfrm>
            <a:off x="899592" y="152400"/>
            <a:ext cx="7772400" cy="1143000"/>
          </a:xfrm>
          <a:prstGeom prst="rect">
            <a:avLst/>
          </a:prstGeom>
          <a:noFill/>
          <a:ln>
            <a:miter lim="800000"/>
            <a:headEnd/>
            <a:tailEnd/>
          </a:ln>
        </p:spPr>
        <p:txBody>
          <a:bodyPr/>
          <a:lstStyle/>
          <a:p>
            <a:pPr eaLnBrk="1" hangingPunct="1"/>
            <a:r>
              <a:rPr lang="en-US" sz="3200" dirty="0"/>
              <a:t>CAP Introduction </a:t>
            </a:r>
            <a:endParaRPr lang="en-GB" sz="3200" dirty="0">
              <a:solidFill>
                <a:srgbClr val="FFFF66"/>
              </a:solidFill>
            </a:endParaRPr>
          </a:p>
        </p:txBody>
      </p:sp>
      <p:sp>
        <p:nvSpPr>
          <p:cNvPr id="97283" name="Rectangle 3"/>
          <p:cNvSpPr>
            <a:spLocks noGrp="1" noChangeArrowheads="1"/>
          </p:cNvSpPr>
          <p:nvPr>
            <p:ph type="body" idx="4294967295"/>
          </p:nvPr>
        </p:nvSpPr>
        <p:spPr>
          <a:xfrm>
            <a:off x="927100" y="857250"/>
            <a:ext cx="8216900" cy="4731990"/>
          </a:xfrm>
        </p:spPr>
        <p:txBody>
          <a:bodyPr>
            <a:normAutofit/>
          </a:bodyPr>
          <a:lstStyle/>
          <a:p>
            <a:pPr eaLnBrk="1" hangingPunct="1">
              <a:lnSpc>
                <a:spcPct val="90000"/>
              </a:lnSpc>
            </a:pPr>
            <a:endParaRPr lang="en-GB" sz="2000" dirty="0"/>
          </a:p>
          <a:p>
            <a:pPr eaLnBrk="1" hangingPunct="1">
              <a:lnSpc>
                <a:spcPct val="90000"/>
              </a:lnSpc>
            </a:pPr>
            <a:r>
              <a:rPr lang="en-GB" sz="2000" dirty="0">
                <a:solidFill>
                  <a:schemeClr val="bg2">
                    <a:lumMod val="50000"/>
                  </a:schemeClr>
                </a:solidFill>
              </a:rPr>
              <a:t>Tests ability to read and critique a scientific paper</a:t>
            </a:r>
          </a:p>
          <a:p>
            <a:pPr eaLnBrk="1" hangingPunct="1">
              <a:lnSpc>
                <a:spcPct val="90000"/>
              </a:lnSpc>
            </a:pPr>
            <a:r>
              <a:rPr lang="en-GB" sz="2000" dirty="0">
                <a:solidFill>
                  <a:schemeClr val="bg2">
                    <a:lumMod val="50000"/>
                  </a:schemeClr>
                </a:solidFill>
              </a:rPr>
              <a:t>Fundamental requirement whatever discipline of pharmaceutical medicine you work in</a:t>
            </a:r>
          </a:p>
          <a:p>
            <a:pPr eaLnBrk="1" hangingPunct="1">
              <a:lnSpc>
                <a:spcPct val="90000"/>
              </a:lnSpc>
            </a:pPr>
            <a:r>
              <a:rPr lang="en-GB" sz="2000" dirty="0">
                <a:solidFill>
                  <a:schemeClr val="bg2">
                    <a:lumMod val="50000"/>
                  </a:schemeClr>
                </a:solidFill>
              </a:rPr>
              <a:t>Typically 13-14 questions (around 40% factual, 60% critique)</a:t>
            </a:r>
          </a:p>
          <a:p>
            <a:pPr eaLnBrk="1" hangingPunct="1">
              <a:lnSpc>
                <a:spcPct val="90000"/>
              </a:lnSpc>
            </a:pPr>
            <a:r>
              <a:rPr lang="en-GB" sz="2000" dirty="0">
                <a:solidFill>
                  <a:schemeClr val="bg2">
                    <a:lumMod val="50000"/>
                  </a:schemeClr>
                </a:solidFill>
              </a:rPr>
              <a:t>No requirement for all questions to be answered – but lose marks if you don’t!</a:t>
            </a:r>
          </a:p>
          <a:p>
            <a:pPr lvl="1" eaLnBrk="1" hangingPunct="1">
              <a:lnSpc>
                <a:spcPct val="90000"/>
              </a:lnSpc>
            </a:pPr>
            <a:r>
              <a:rPr lang="en-GB" sz="2000" dirty="0">
                <a:solidFill>
                  <a:schemeClr val="bg2">
                    <a:lumMod val="50000"/>
                  </a:schemeClr>
                </a:solidFill>
              </a:rPr>
              <a:t>time allowed 2½ hours</a:t>
            </a:r>
          </a:p>
          <a:p>
            <a:pPr lvl="1" eaLnBrk="1" hangingPunct="1">
              <a:lnSpc>
                <a:spcPct val="90000"/>
              </a:lnSpc>
            </a:pPr>
            <a:r>
              <a:rPr lang="en-GB" sz="2000" dirty="0">
                <a:solidFill>
                  <a:schemeClr val="bg2">
                    <a:lumMod val="50000"/>
                  </a:schemeClr>
                </a:solidFill>
              </a:rPr>
              <a:t>question paper and article given at same time</a:t>
            </a:r>
          </a:p>
          <a:p>
            <a:pPr eaLnBrk="1" hangingPunct="1">
              <a:lnSpc>
                <a:spcPct val="90000"/>
              </a:lnSpc>
            </a:pPr>
            <a:r>
              <a:rPr lang="en-GB" sz="2000" dirty="0">
                <a:solidFill>
                  <a:schemeClr val="bg2">
                    <a:lumMod val="50000"/>
                  </a:schemeClr>
                </a:solidFill>
              </a:rPr>
              <a:t>Answer in bullet form style please! (no essays)</a:t>
            </a:r>
          </a:p>
          <a:p>
            <a:r>
              <a:rPr lang="en-GB" sz="2000" dirty="0">
                <a:solidFill>
                  <a:srgbClr val="C00000"/>
                </a:solidFill>
              </a:rPr>
              <a:t>You DO NOT need specialist knowledge in the disease area of the article</a:t>
            </a:r>
          </a:p>
          <a:p>
            <a:pPr eaLnBrk="1" hangingPunct="1">
              <a:lnSpc>
                <a:spcPct val="90000"/>
              </a:lnSpc>
            </a:pPr>
            <a:endParaRPr lang="en-GB" sz="2000" dirty="0">
              <a:solidFill>
                <a:schemeClr val="bg2">
                  <a:lumMod val="50000"/>
                </a:schemeClr>
              </a:solidFill>
            </a:endParaRPr>
          </a:p>
        </p:txBody>
      </p:sp>
    </p:spTree>
    <p:extLst>
      <p:ext uri="{BB962C8B-B14F-4D97-AF65-F5344CB8AC3E}">
        <p14:creationId xmlns:p14="http://schemas.microsoft.com/office/powerpoint/2010/main" val="50605804"/>
      </p:ext>
    </p:extLst>
  </p:cSld>
  <p:clrMapOvr>
    <a:masterClrMapping/>
  </p:clrMapOvr>
  <p:transition>
    <p:wip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44624"/>
            <a:ext cx="7886700" cy="1325563"/>
          </a:xfrm>
        </p:spPr>
        <p:txBody>
          <a:bodyPr/>
          <a:lstStyle/>
          <a:p>
            <a:r>
              <a:rPr lang="en-GB" dirty="0"/>
              <a:t>Pass mark / marking</a:t>
            </a:r>
          </a:p>
        </p:txBody>
      </p:sp>
      <p:sp>
        <p:nvSpPr>
          <p:cNvPr id="5" name="Content Placeholder 4"/>
          <p:cNvSpPr>
            <a:spLocks noGrp="1"/>
          </p:cNvSpPr>
          <p:nvPr>
            <p:ph idx="1"/>
          </p:nvPr>
        </p:nvSpPr>
        <p:spPr>
          <a:xfrm>
            <a:off x="628650" y="1370187"/>
            <a:ext cx="7886700" cy="4806776"/>
          </a:xfrm>
        </p:spPr>
        <p:txBody>
          <a:bodyPr>
            <a:normAutofit/>
          </a:bodyPr>
          <a:lstStyle/>
          <a:p>
            <a:r>
              <a:rPr lang="en-GB" sz="2400" dirty="0">
                <a:solidFill>
                  <a:schemeClr val="bg2">
                    <a:lumMod val="50000"/>
                  </a:schemeClr>
                </a:solidFill>
              </a:rPr>
              <a:t>Pass mark for each question set by a panel of experienced examiners before the exam</a:t>
            </a:r>
          </a:p>
          <a:p>
            <a:r>
              <a:rPr lang="en-GB" sz="2400" dirty="0">
                <a:solidFill>
                  <a:schemeClr val="bg2">
                    <a:lumMod val="50000"/>
                  </a:schemeClr>
                </a:solidFill>
              </a:rPr>
              <a:t>Pass mark typically around 31 out of 50</a:t>
            </a:r>
          </a:p>
          <a:p>
            <a:r>
              <a:rPr lang="en-GB" sz="2400" dirty="0">
                <a:solidFill>
                  <a:schemeClr val="bg2">
                    <a:lumMod val="50000"/>
                  </a:schemeClr>
                </a:solidFill>
              </a:rPr>
              <a:t>A pair of examiners independently mark all scripts for one question</a:t>
            </a:r>
          </a:p>
          <a:p>
            <a:r>
              <a:rPr lang="en-GB" sz="2400" dirty="0">
                <a:solidFill>
                  <a:schemeClr val="bg2">
                    <a:lumMod val="50000"/>
                  </a:schemeClr>
                </a:solidFill>
              </a:rPr>
              <a:t>Average score taken</a:t>
            </a:r>
          </a:p>
          <a:p>
            <a:r>
              <a:rPr lang="en-GB" sz="2400" dirty="0">
                <a:solidFill>
                  <a:schemeClr val="bg2">
                    <a:lumMod val="50000"/>
                  </a:schemeClr>
                </a:solidFill>
              </a:rPr>
              <a:t>If discrepancy between the examiners, the two markers discuss or a third marker (blinded to other scores) can mark. </a:t>
            </a:r>
          </a:p>
        </p:txBody>
      </p:sp>
    </p:spTree>
    <p:extLst>
      <p:ext uri="{BB962C8B-B14F-4D97-AF65-F5344CB8AC3E}">
        <p14:creationId xmlns:p14="http://schemas.microsoft.com/office/powerpoint/2010/main" val="3489272293"/>
      </p:ext>
    </p:extLst>
  </p:cSld>
  <p:clrMapOvr>
    <a:masterClrMapping/>
  </p:clrMapOvr>
  <p:transition>
    <p:wip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CAP </a:t>
            </a:r>
          </a:p>
        </p:txBody>
      </p:sp>
      <p:sp>
        <p:nvSpPr>
          <p:cNvPr id="3" name="Content Placeholder 2"/>
          <p:cNvSpPr>
            <a:spLocks noGrp="1"/>
          </p:cNvSpPr>
          <p:nvPr>
            <p:ph idx="1"/>
          </p:nvPr>
        </p:nvSpPr>
        <p:spPr>
          <a:xfrm>
            <a:off x="685800" y="1690689"/>
            <a:ext cx="8134672" cy="4405311"/>
          </a:xfrm>
        </p:spPr>
        <p:txBody>
          <a:bodyPr/>
          <a:lstStyle/>
          <a:p>
            <a:r>
              <a:rPr lang="en-GB" dirty="0">
                <a:solidFill>
                  <a:schemeClr val="bg2">
                    <a:lumMod val="50000"/>
                  </a:schemeClr>
                </a:solidFill>
              </a:rPr>
              <a:t>Be careful what is being asked for:</a:t>
            </a:r>
          </a:p>
          <a:p>
            <a:r>
              <a:rPr lang="en-GB" dirty="0">
                <a:solidFill>
                  <a:schemeClr val="bg2">
                    <a:lumMod val="50000"/>
                  </a:schemeClr>
                </a:solidFill>
              </a:rPr>
              <a:t>For a factual answer </a:t>
            </a:r>
            <a:br>
              <a:rPr lang="en-GB" dirty="0">
                <a:solidFill>
                  <a:schemeClr val="bg2">
                    <a:lumMod val="50000"/>
                  </a:schemeClr>
                </a:solidFill>
              </a:rPr>
            </a:br>
            <a:r>
              <a:rPr lang="en-GB" dirty="0">
                <a:solidFill>
                  <a:schemeClr val="bg2">
                    <a:lumMod val="50000"/>
                  </a:schemeClr>
                </a:solidFill>
              </a:rPr>
              <a:t>e.g., </a:t>
            </a:r>
            <a:r>
              <a:rPr lang="en-GB" i="1" dirty="0">
                <a:solidFill>
                  <a:schemeClr val="accent5">
                    <a:lumMod val="50000"/>
                  </a:schemeClr>
                </a:solidFill>
              </a:rPr>
              <a:t>List</a:t>
            </a:r>
            <a:r>
              <a:rPr lang="en-GB" i="1" dirty="0">
                <a:solidFill>
                  <a:schemeClr val="bg2">
                    <a:lumMod val="50000"/>
                  </a:schemeClr>
                </a:solidFill>
              </a:rPr>
              <a:t> </a:t>
            </a:r>
            <a:r>
              <a:rPr lang="en-GB" dirty="0">
                <a:solidFill>
                  <a:schemeClr val="bg2">
                    <a:lumMod val="50000"/>
                  </a:schemeClr>
                </a:solidFill>
              </a:rPr>
              <a:t>or </a:t>
            </a:r>
            <a:r>
              <a:rPr lang="en-GB" i="1" dirty="0">
                <a:solidFill>
                  <a:schemeClr val="accent5">
                    <a:lumMod val="50000"/>
                  </a:schemeClr>
                </a:solidFill>
              </a:rPr>
              <a:t>Briefly describe </a:t>
            </a:r>
          </a:p>
          <a:p>
            <a:pPr marL="0" indent="0">
              <a:buNone/>
            </a:pPr>
            <a:r>
              <a:rPr lang="en-GB" dirty="0">
                <a:solidFill>
                  <a:schemeClr val="bg2">
                    <a:lumMod val="50000"/>
                  </a:schemeClr>
                </a:solidFill>
              </a:rPr>
              <a:t>vs.</a:t>
            </a:r>
          </a:p>
          <a:p>
            <a:r>
              <a:rPr lang="en-GB" dirty="0">
                <a:solidFill>
                  <a:schemeClr val="bg2">
                    <a:lumMod val="50000"/>
                  </a:schemeClr>
                </a:solidFill>
              </a:rPr>
              <a:t>Your critique / opinion </a:t>
            </a:r>
            <a:br>
              <a:rPr lang="en-GB" dirty="0">
                <a:solidFill>
                  <a:schemeClr val="bg2">
                    <a:lumMod val="50000"/>
                  </a:schemeClr>
                </a:solidFill>
              </a:rPr>
            </a:br>
            <a:r>
              <a:rPr lang="en-GB" dirty="0">
                <a:solidFill>
                  <a:schemeClr val="bg2">
                    <a:lumMod val="50000"/>
                  </a:schemeClr>
                </a:solidFill>
              </a:rPr>
              <a:t>e.g. </a:t>
            </a:r>
            <a:r>
              <a:rPr lang="en-GB" i="1" dirty="0">
                <a:solidFill>
                  <a:schemeClr val="accent5">
                    <a:lumMod val="50000"/>
                  </a:schemeClr>
                </a:solidFill>
              </a:rPr>
              <a:t>Give reasons for</a:t>
            </a:r>
            <a:r>
              <a:rPr lang="en-GB" dirty="0">
                <a:solidFill>
                  <a:schemeClr val="bg2">
                    <a:lumMod val="50000"/>
                  </a:schemeClr>
                </a:solidFill>
              </a:rPr>
              <a:t>,</a:t>
            </a:r>
            <a:r>
              <a:rPr lang="en-GB" dirty="0"/>
              <a:t> </a:t>
            </a:r>
            <a:r>
              <a:rPr lang="en-GB" i="1" dirty="0">
                <a:solidFill>
                  <a:schemeClr val="accent5">
                    <a:lumMod val="50000"/>
                  </a:schemeClr>
                </a:solidFill>
              </a:rPr>
              <a:t>Explain</a:t>
            </a:r>
            <a:r>
              <a:rPr lang="en-GB" dirty="0">
                <a:solidFill>
                  <a:schemeClr val="bg2">
                    <a:lumMod val="50000"/>
                  </a:schemeClr>
                </a:solidFill>
              </a:rPr>
              <a:t> or </a:t>
            </a:r>
            <a:r>
              <a:rPr lang="en-GB" i="1" dirty="0">
                <a:solidFill>
                  <a:schemeClr val="accent5">
                    <a:lumMod val="50000"/>
                  </a:schemeClr>
                </a:solidFill>
              </a:rPr>
              <a:t>Comment on </a:t>
            </a:r>
            <a:r>
              <a:rPr lang="en-GB" dirty="0">
                <a:solidFill>
                  <a:schemeClr val="bg2">
                    <a:lumMod val="50000"/>
                  </a:schemeClr>
                </a:solidFill>
              </a:rPr>
              <a:t>……</a:t>
            </a:r>
            <a:br>
              <a:rPr lang="en-GB" dirty="0"/>
            </a:br>
            <a:endParaRPr lang="en-GB" dirty="0"/>
          </a:p>
          <a:p>
            <a:r>
              <a:rPr lang="en-GB" sz="2800" dirty="0">
                <a:solidFill>
                  <a:schemeClr val="bg2">
                    <a:lumMod val="50000"/>
                  </a:schemeClr>
                </a:solidFill>
              </a:rPr>
              <a:t>Think </a:t>
            </a:r>
            <a:r>
              <a:rPr lang="en-GB" sz="2800" i="1" dirty="0">
                <a:solidFill>
                  <a:schemeClr val="accent5">
                    <a:lumMod val="50000"/>
                  </a:schemeClr>
                </a:solidFill>
              </a:rPr>
              <a:t>…..“why is this important”….</a:t>
            </a:r>
            <a:r>
              <a:rPr lang="en-GB" sz="2800" dirty="0">
                <a:solidFill>
                  <a:schemeClr val="bg2">
                    <a:lumMod val="50000"/>
                  </a:schemeClr>
                </a:solidFill>
              </a:rPr>
              <a:t>the </a:t>
            </a:r>
            <a:r>
              <a:rPr lang="en-GB" sz="2800" i="1" dirty="0">
                <a:solidFill>
                  <a:schemeClr val="accent5">
                    <a:lumMod val="50000"/>
                  </a:schemeClr>
                </a:solidFill>
              </a:rPr>
              <a:t>“so what!”</a:t>
            </a:r>
            <a:br>
              <a:rPr lang="en-GB" sz="2800" i="1" dirty="0">
                <a:solidFill>
                  <a:schemeClr val="accent3">
                    <a:lumMod val="50000"/>
                  </a:schemeClr>
                </a:solidFill>
              </a:rPr>
            </a:br>
            <a:endParaRPr lang="en-GB" sz="2400" dirty="0">
              <a:solidFill>
                <a:schemeClr val="accent3">
                  <a:lumMod val="50000"/>
                </a:schemeClr>
              </a:solidFill>
            </a:endParaRPr>
          </a:p>
        </p:txBody>
      </p:sp>
    </p:spTree>
    <p:extLst>
      <p:ext uri="{BB962C8B-B14F-4D97-AF65-F5344CB8AC3E}">
        <p14:creationId xmlns:p14="http://schemas.microsoft.com/office/powerpoint/2010/main" val="2477803313"/>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Example:</a:t>
            </a:r>
          </a:p>
        </p:txBody>
      </p:sp>
      <p:sp>
        <p:nvSpPr>
          <p:cNvPr id="3" name="Content Placeholder 2"/>
          <p:cNvSpPr>
            <a:spLocks noGrp="1"/>
          </p:cNvSpPr>
          <p:nvPr>
            <p:ph idx="1"/>
          </p:nvPr>
        </p:nvSpPr>
        <p:spPr>
          <a:xfrm>
            <a:off x="683568" y="1988840"/>
            <a:ext cx="8302625" cy="4114800"/>
          </a:xfrm>
        </p:spPr>
        <p:txBody>
          <a:bodyPr/>
          <a:lstStyle/>
          <a:p>
            <a:pPr marL="0" indent="0">
              <a:buNone/>
            </a:pPr>
            <a:r>
              <a:rPr lang="en-GB" dirty="0">
                <a:solidFill>
                  <a:schemeClr val="bg2">
                    <a:lumMod val="50000"/>
                  </a:schemeClr>
                </a:solidFill>
              </a:rPr>
              <a:t>Exclusion criterion </a:t>
            </a:r>
            <a:br>
              <a:rPr lang="en-GB" dirty="0">
                <a:solidFill>
                  <a:schemeClr val="bg2">
                    <a:lumMod val="50000"/>
                  </a:schemeClr>
                </a:solidFill>
              </a:rPr>
            </a:br>
            <a:r>
              <a:rPr lang="en-GB" dirty="0">
                <a:solidFill>
                  <a:schemeClr val="bg2">
                    <a:lumMod val="50000"/>
                  </a:schemeClr>
                </a:solidFill>
              </a:rPr>
              <a:t>= presence of a red traffic light</a:t>
            </a:r>
          </a:p>
          <a:p>
            <a:pPr marL="0" indent="0">
              <a:buNone/>
            </a:pPr>
            <a:endParaRPr lang="en-GB" dirty="0">
              <a:solidFill>
                <a:schemeClr val="bg2">
                  <a:lumMod val="50000"/>
                </a:schemeClr>
              </a:solidFill>
            </a:endParaRPr>
          </a:p>
          <a:p>
            <a:pPr marL="0" indent="0">
              <a:buNone/>
            </a:pPr>
            <a:r>
              <a:rPr lang="en-GB" dirty="0">
                <a:solidFill>
                  <a:schemeClr val="bg2">
                    <a:lumMod val="50000"/>
                  </a:schemeClr>
                </a:solidFill>
              </a:rPr>
              <a:t>Question:</a:t>
            </a:r>
          </a:p>
          <a:p>
            <a:pPr marL="0" indent="0">
              <a:buNone/>
            </a:pPr>
            <a:r>
              <a:rPr lang="en-GB" i="1" dirty="0">
                <a:solidFill>
                  <a:schemeClr val="accent5">
                    <a:lumMod val="50000"/>
                  </a:schemeClr>
                </a:solidFill>
              </a:rPr>
              <a:t>“Comment on the rationale for the exclusion criteria </a:t>
            </a:r>
            <a:r>
              <a:rPr lang="en-GB" i="1" dirty="0">
                <a:solidFill>
                  <a:schemeClr val="accent5">
                    <a:lumMod val="75000"/>
                  </a:schemeClr>
                </a:solidFill>
              </a:rPr>
              <a:t>(do not simply repeat the inclusion / exclusion criteria)”</a:t>
            </a:r>
          </a:p>
          <a:p>
            <a:pPr marL="0" indent="0">
              <a:buNone/>
            </a:pPr>
            <a:br>
              <a:rPr lang="en-GB" sz="2000" dirty="0"/>
            </a:br>
            <a:endParaRPr lang="en-GB" sz="2000" dirty="0"/>
          </a:p>
        </p:txBody>
      </p:sp>
      <p:sp>
        <p:nvSpPr>
          <p:cNvPr id="4" name="AutoShape 2" descr="data:image/jpeg;base64,/9j/4AAQSkZJRgABAQAAAQABAAD/2wCEAAkGBxASEBQQEBQQDw8QDw8PDxAPDw8PDw8PFBQWFhQUFBQYHCggGBolHBQUITEhJSkrLi4uFx8zODMsNygtLisBCgoKDg0OGBAQGiwcHBwsLCwsLCwsLCwsLCwsLCwsLCwsLCwsLCwsLCwsLCwsLCwsLCwsLCwsLCwsLCwsLCwsLP/AABEIAQMAwgMBIgACEQEDEQH/xAAcAAABBQEBAQAAAAAAAAAAAAADAAECBAUGBwj/xABJEAACAQIDAwgGBgYGCwAAAAAAAQIDEQQSIQUxUQYTIkFhcZGxB4GhssHRIyQyYnJzQlJjgsLwNFNkdKLhFBUWM4OTs8PS4vH/xAAaAQADAQEBAQAAAAAAAAAAAAAAAQIDBAUG/8QAJhEBAQACAQMEAgIDAAAAAAAAAAECEQMSITEyQXGBBBNCUQWR0f/aAAwDAQACEQMRAD8AOqyDUqlzOpsswqHZcXHMmhGaGlJFZS6xpSbI6VdS2kmFjEr0S3AmnEJUySiFsSjEnatIQphookokkhbPSSGaHuRchGaSK9SIeUivWkVIVQkiA2cFUbLkRaJLUBKJKDY85Fa0SlXhroRUbFisgMomkRUqS17BVEQgSb0DQ2i2CcLsLGFw9GAb0NbAWEYi5qInqqumMmKJxugiphVTVitokCUwtOV+whzIWEBXRzaxBFmDAUizCJlk0g1NBkgUAiZnVpNkOcGqSKVSpZjmOyt0tyqgpVCg8UNOvc1nGjrXJ4iwKVe5TnUuRzFzjRc1rOEuilnCQqBcRMlgDOY+cBJhMRamncaUCKHcx6LZpEGSHUBkJhohURUraCcSL5WNoInGCsOTpTJbJU5g0FgjXTPY0dSSRCDHZGlbFpMtQmUYSDRkTcTlWnMfnSrmGlMXSfUsTrFXET0ITqApTNMcEXIMRVx+0qFH/ezjC+5N3k+6K1B4HbOGrPLSqRlL9V3jJ9yklcvcRqrw9iUYN7k33K5Yp7Pqy3Rfr6PmFyk80SWq0YXDQpGjQ2RP9JxXdqWf9WrLpL16WMsubH+2k46x8hHJct1MNKO7XVpg4lS78FYHzWlwahdFvm7orIcpVDL1E1oJoixkJTpt3YpQd7CpSDKZN2qJKh/NxElU/mw5PdfZkOI6JzImkZVKKJuWoNSHuGhtNskmDHTDQ2m2KKGWoanTuHgQCUWY/KTan+jUcy1qTeSmnuv1yfYvkdLRpcUct6RNmt4eNVa81U6X4J2Tfiok3PU7NOPCXKbebYitKcnKbcpSd3KTu2yEZWaaumtU1o0ydSIOlTc5KMd7djm37vQy49WYyeXonJTl7VUeZqpVWklGV8s+9tLpG3X5XVW8seag3uTXSfddnneA2Q1aeZxmtV42YRYySld6yi9Myvr8jKZY5W6Vz/h8vBjjlyTUydHtjbWJqdGdSeV74p5IvvUbXOi5A4ucuepybcafNqCbbUb5npfdvONr1VKz4qMvU7HW+j9fS4n/AIPkx3w5XUT1zdkminKGpejHWX438CE6BthdRllFGqupaFeUTSeF43JrDq1rI0mciOnbHlEbI+DNuGGXAk6VluD9o/WzcPhtzaJ4ijppvLgsl2T1Xe1dM0pKDEX+Z7fYOHWfS5tsiIc6ZHNaSJIZEkAOwVSvCLSk0nJxUV1tt2VvWGRj7TpqeJpwklKLdO6aumrzb90jO6nZeE3W1GJZjB9RSp7Kpr7MqtL8FWeVfuyvH2GZjNpYihNwnzs4b4VrU7NcHlsr+pfFxnnqKxx26qlFhcRgoVaU6VRXhUhKEl2SVvE4uhykrdU5dmaEHfu01NnYnKGpUqxpTUJKd9YrLKNk3d9mhz5ckraYaeTbZwcqFWpQnrKnNwut0ktz9aLXJ/Cq2d9csq7OJtcu8MpTq1EulHEzg391t6P1r2mVyfrLLzf6UZN24xa3mPLv9d09n/F5Y5/lY9f9dvltQhv693m/8zC2/HLUTX6cE/DT5HQ04aN9nxkYHKepGVSEU08sXnt1Xa079Dm/Hl/Y9v8AzVxv4l3/AHNf7/5sTCz0prjFfP4noPo+XTxPfS8meebNi5PnHonJKPcuH89R6L6PHeeJf36a8Mx2ZPjnWYeF8345BuaJ0o6et+YWwS9hpX5sjKmHkQaHsglEaUQjGGAOZCwohYhVHQey0rc0hB8gwtq04lIkkKw6R3uEh0Kw9hkRlVLPG01wu33KnJ/E1rGRB3x34Yyf+CC+Jlye3y04/f4bs2KD47iMWSL0nYdXZOHm7uEU7WsllXfZW1LGytiUKdVVIq0op5d7tdWe/suPSi2cl6Rtt1KMI4Wm3GVWDnVktJc024qK72pX7F2nPyceLbDOsPlXtSlKdWnGWZvE1JSy6rLmlbXdwOahe94PVa3jdSS7iq2NGTTutGtU1vRnrs2l92pLaldrLmnZq2iUXbvSuNs7CZ6kYzdk5XleVtN71C4KpTq/bVprfZ2Uu3gbOy6FOM+jnzSi0tE1Hjqie2Phpny58nryt+aJi6kIySj9mNklFaW7Oo6/0a3bxMmmk6kLbvvHIYyDzes7D0c3viL9UqaXZ9oi+EO4pPT1vzYS4Gm9PW/MncYOyLE2MANYi0EsNYYRgFUyGUZICGzoQIQKcekOJIkkeg4DIew9h7ARrGNgtcbUfCE/egvgbVjG2Rriaz4J+2pL5EZ+cflph4y+G0iSHhC5cw+HW9jyykTjjaWDpP1HHelzZbcKOKivsN0Kn4ZdKDfZfMv3kd7TZDauAhiKFShU+xUg4t9cX1SXanZ+o5s8vd0YzT51Ykg+KoOEnCW9O3f29wOKEs9KTi01vRs0MY1aUXZrVdjMmMQsnl8LiDqq1ZSkrdjXc/8A6dl6PV0sS+NSn5M4DD/ahHhGKffoeh+j1a4j8yH8Rll4U62L835k0xRh5vzJ82xwkbCSCxgOoDMNIlGAWMB7CCEogmg9V6W6wSiMB5RBsogNxaJxGSJI73AdEtCI6AyymJycjepWlx5vzm/ibbdteGpjcl/s1H96C8IJ/Ezy9WP2vH05fToItIm63AASRXSnqWKVUuU56Psi2Z8C0pfR1HwpyfsZjyzs1473eO8pKCcKU9L2lFvre5rzZgQXUbm28TCThBSi1GOtnfpN67u5GTKm9/2lxVmu5mc8NaJCCXsByl0k+pW9diLjLhbvZobEw0JVo52nGPSa+0tOzr1sAX9m0ZK05aObvZ9Ueo9C9HEr/wCkv9rH+I4rGYlZ00pWv1rL5nZejJPJiJP9KsrerMZZeFO6pR+IdRIUXogqYGbKOoj3FcAjYViQrAFaqtRQROqRQySuMPYQlOKSHsOkSUT0Xno2HCRpicBbPQGJdoSfCEn7GZnJaP0U3xrP2QgvgaG09KNT8uftTKvJpfQX41Kj/wAVvgTfXFz0VqJBIQIoNTKtRIZxOF9IXKScZPB0W4rLF4iSdpO6uqd+pWab43S439DjG55P6StnunjOdt0cRBTT+/FKMl4KL/eMcruNsZquRbCUK7g7ruae6S4MEx0jNq3sLCjNZlHf1XytPh1mps6lTjNqOfM431V1FJ8UcrhKzjLsejNihjXFpp7n7OteBFhtDEQee3adt6OL5cRf+tj7EzjKtS812PR8V/Pmdr6PF0cQ+NZP2NEXwbuKUtEEUivTegRMAMpErgkySYGImKcrA8xCpMATZKKIRJJhsJiI3EJTjUiaY1h0j0XnpXEIQBT21L6Cf4UvFpA+Tkfq0O11H4zkLlA/q8u1wX+JBNhK2Gpflp+OvxI/n9L/AIfbThFBoWK6CRuFhSrMZIweW+y44nBVP6yh9NSf3orWPrV14cDbhDiV9v6YOt+W14tIwz7Rtj3eAzjqSSNjlJh0quZWWaEZNL9bc37DLpxuLe1lTh4BJTsGUfiCTWdPek79jaEG9RfTS4JLwPQvR2uhX/NXxPOtlwd4ylvk7ru6j0X0cO9Ou1/XfMzy8KdhH5k0DT82STGBLiuDciOYAI5EUyI4jSUh84Jsa4AbOOAzCEpziJISHsei88h0Kw4EyOU8rUO+cfJv4F7ZMLUKS4UafuozOV8rUV+NvwhL5m1hY2hFcIRXgkZ/zrS+iD3HuRHL0nYkZlXlFP6lV/cXjOPzLKA7YpKeEqxu10XNWV+lC0kvFIw5p2a8d7vH9tTzVX91KK9S19rZmOLv8jXeysTJtuME223eXHuuEhycrPfOC7k38jNrti2b4mhsPAKpVWfWEU5NPdpuv6zQjyZfXUfqil8TQ2byMjVllUpyaV3eaikvUgvgbVcViacZq8opJ8Tt/RhK9Cs+p17rut/mY8vR+oq6hGp2KpNv22OqwtXD4HDQg8lKVl9FG2adR79Fvd97M8ta7Kbil5vzJKRTU+os0lc06dREy2MhMnGJGRG1mQrjMi2IybI3E2RYA+YRC44jYthxWHSPRcBDisOBOd5ZawhH9Zz8or+I6NI5zlTrUoR4yt4zgjpbGc9WX01y9OP2SRKMSUYO1yUSrUyCww9xq+EvCUL6TTT468A1GSLF0YZW3y2xkct/s1q+nZX0WW7t33LcOTtG2rn3ppfA3nAdUSOytMCvyeoOLinUjJppTUk5RfFJq3ijzba09o4GtkdapqoSVSn0ac1d26rdT0Z7NLDopYzARmstSMKkU1LLOKmsy3Oz6ypJS3Y8V5RbZxFWq5TlODcIKVOM5qmpJWbUb6X3+sNs5O8OLcdfWWOV+ApU8TONOOSKktE3bWKbtfqA7O+3T/HDzQodr294eJKELD3IykRbVSQXMQlIhmEyTJsi2OkKUACDItk5EGgCOYQhApTWGZB0nexotAZxOjHkrny44q82E5rQnCOpYyDuekzDbjduwzYzDQ+/Rfq53/1OyhRS6jltpq+1aEV1Kn7FUkdiqdzPq71r09orVUrWK1y9PDStd69xGGGuXjlJGeUtoNBFqIOVGz03A23cLNnLpcU0TUikphoSuRcVzJZbINXJxws32GhQwaSI3pWtvDOXMb4yr+Ne6jP2bH6Wmv2lPzRs8tY/X6/ZVkvBIy9nr6en+bT95FRNeytisOoMKqZNVArEguQhJEmjca4zYKTGBGxnEaCFOYjRyiIZmOBnbBjXCU0XGdQUWtQsZg60geYuTaLdObqyvtiP3U/ZRf8A5Hd4ZJnA7PWba0+yFR+EYR+J3uG0M77tJ7LbiDdJhYsIRtWgOZTVmZ+LwmXVGuiE4J6PcVjlYWWMrANPCYdZVdO+8Ktnw4PxL9KCtYrLOXwjHDXlGhEM5W0toNYTM2rwzljK+PxD/b1PMztmL6xSX7al7yL3Kl3xuIf9ore8yrsVXxVBf2ij76NZ4Z3y9lcZLq7ScZGk6S6wcKCV+JntelSxXqyNSrDomRXkEFQI3I5xZgJMacRJkswjDyCCZhAalGY+dkKcGGhC5v2jDvU6dK+rDKktxKK0FczuVrSYyOP5PRvtTEvqjGsl/wA2KXunb02cTyN6WLxUv56VSb+B2aJUt0qgZSKdN2DxEY6Y9wDqpbwUsWILqmGRl4eq73ZcdfTcAWYIarNIpzxTvpoDnJvf1gHjHKF3xdd8cRX99g+T6+u4f+9UP+pE3KmzqcqtWU1dyrVXvat03a1ingdn83jsM1rB4qha+9POtGaSxFj2epe4OVa27Vhaj0uZ1eoZrPi8Q3oZk2EqTK8mVE01x0yFyLmAHzjZyvnG5wRrWcRW5wYWjWKasETK0ahOMikrCkEgyspkcRWtCT4Qk/BMA5r0eO8sTP8AWdH/ALj+J2eY4v0eq1Kq+NWMfCC+Z10ZCVR1IPCrZFaMh7gQrVxo0kRzCzBsJxVh02DuOmIJ5QimkBuxIDcJf6Sb/aT95kcP/SaF+rEUX4TTGpPpP8UvNjYZ/WaP59PzCB6XUxCsZ1SRKUgMggCmwE5E6iYFwZSUZTBymTlTBSiAM5jZxrCyACzDjZBAB4limtBCGEZ7yvtJ/QVfyavusQhBlchF9DU/vM/cgdMIRMXfJ0xZmOIRFmYszEIAkmETEIDOmNccQg4KhvfeLDf0mj+dDzEIZO6uQkIQGHIixCAg5AJDiGELCYhDCFxCEI3/2Q=="/>
          <p:cNvSpPr>
            <a:spLocks noChangeAspect="1" noChangeArrowheads="1"/>
          </p:cNvSpPr>
          <p:nvPr/>
        </p:nvSpPr>
        <p:spPr bwMode="auto">
          <a:xfrm>
            <a:off x="12065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solidFill>
                <a:srgbClr val="FFFFFF"/>
              </a:solidFill>
            </a:endParaRPr>
          </a:p>
        </p:txBody>
      </p:sp>
      <p:pic>
        <p:nvPicPr>
          <p:cNvPr id="4100" name="Picture 4" descr="http://www.newstruth.co.uk/wp-content/uploads/2012/05/no-traffic-lights.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63877" y="650749"/>
            <a:ext cx="1583939" cy="23780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3430826"/>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Example:</a:t>
            </a:r>
          </a:p>
        </p:txBody>
      </p:sp>
      <p:sp>
        <p:nvSpPr>
          <p:cNvPr id="3" name="Content Placeholder 2"/>
          <p:cNvSpPr>
            <a:spLocks noGrp="1"/>
          </p:cNvSpPr>
          <p:nvPr>
            <p:ph idx="1"/>
          </p:nvPr>
        </p:nvSpPr>
        <p:spPr>
          <a:xfrm>
            <a:off x="685799" y="2266528"/>
            <a:ext cx="8302625" cy="4114800"/>
          </a:xfrm>
        </p:spPr>
        <p:txBody>
          <a:bodyPr/>
          <a:lstStyle/>
          <a:p>
            <a:r>
              <a:rPr lang="en-GB" sz="2400" dirty="0">
                <a:solidFill>
                  <a:schemeClr val="bg2">
                    <a:lumMod val="50000"/>
                  </a:schemeClr>
                </a:solidFill>
              </a:rPr>
              <a:t>Poor answer = Red traffic light</a:t>
            </a:r>
            <a:br>
              <a:rPr lang="en-GB" sz="2400" dirty="0">
                <a:solidFill>
                  <a:schemeClr val="bg2">
                    <a:lumMod val="50000"/>
                  </a:schemeClr>
                </a:solidFill>
              </a:rPr>
            </a:br>
            <a:endParaRPr lang="en-GB" sz="2400" dirty="0">
              <a:solidFill>
                <a:schemeClr val="bg2">
                  <a:lumMod val="50000"/>
                </a:schemeClr>
              </a:solidFill>
            </a:endParaRPr>
          </a:p>
          <a:p>
            <a:r>
              <a:rPr lang="en-GB" sz="2400" dirty="0">
                <a:solidFill>
                  <a:schemeClr val="bg2">
                    <a:lumMod val="50000"/>
                  </a:schemeClr>
                </a:solidFill>
              </a:rPr>
              <a:t>Partial answer = Red traffic light so can’t cross the road</a:t>
            </a:r>
            <a:br>
              <a:rPr lang="en-GB" sz="2400" dirty="0">
                <a:solidFill>
                  <a:schemeClr val="bg2">
                    <a:lumMod val="50000"/>
                  </a:schemeClr>
                </a:solidFill>
              </a:rPr>
            </a:br>
            <a:endParaRPr lang="en-GB" sz="2400" dirty="0">
              <a:solidFill>
                <a:schemeClr val="bg2">
                  <a:lumMod val="50000"/>
                </a:schemeClr>
              </a:solidFill>
            </a:endParaRPr>
          </a:p>
          <a:p>
            <a:r>
              <a:rPr lang="en-GB" sz="2400" dirty="0">
                <a:solidFill>
                  <a:schemeClr val="bg2">
                    <a:lumMod val="50000"/>
                  </a:schemeClr>
                </a:solidFill>
              </a:rPr>
              <a:t>Good answer = Red traffic light, so can’t cross the road because it may be unsafe as high risk of getting run over!</a:t>
            </a:r>
          </a:p>
          <a:p>
            <a:endParaRPr lang="en-GB" sz="2400" dirty="0">
              <a:solidFill>
                <a:schemeClr val="bg2">
                  <a:lumMod val="50000"/>
                </a:schemeClr>
              </a:solidFill>
            </a:endParaRPr>
          </a:p>
          <a:p>
            <a:r>
              <a:rPr lang="en-GB" sz="2400" dirty="0">
                <a:solidFill>
                  <a:schemeClr val="bg2">
                    <a:lumMod val="50000"/>
                  </a:schemeClr>
                </a:solidFill>
              </a:rPr>
              <a:t>What about an exclusion criterion of GFR &lt;30ml/min?</a:t>
            </a:r>
          </a:p>
          <a:p>
            <a:endParaRPr lang="en-GB" sz="2400" dirty="0"/>
          </a:p>
        </p:txBody>
      </p:sp>
      <p:sp>
        <p:nvSpPr>
          <p:cNvPr id="4" name="AutoShape 2" descr="data:image/jpeg;base64,/9j/4AAQSkZJRgABAQAAAQABAAD/2wCEAAkGBxASEBQQEBQQDw8QDw8PDxAPDw8PDw8PFBQWFhQUFBQYHCggGBolHBQUITEhJSkrLi4uFx8zODMsNygtLisBCgoKDg0OGBAQGiwcHBwsLCwsLCwsLCwsLCwsLCwsLCwsLCwsLCwsLCwsLCwsLCwsLCwsLCwsLCwsLCwsLCwsLP/AABEIAQMAwgMBIgACEQEDEQH/xAAcAAABBQEBAQAAAAAAAAAAAAADAAECBAUGBwj/xABJEAACAQIDAwgGBgYGCwAAAAAAAQIDEQQSIQUxUQYTIkFhcZGxB4GhssHRIyQyYnJzQlJjgsLwNFNkdKLhFBUWM4OTs8PS4vH/xAAaAQADAQEBAQAAAAAAAAAAAAAAAQIDBAUG/8QAJhEBAQACAQMEAgIDAAAAAAAAAAECEQMSITEyQXGBBBNCUQWR0f/aAAwDAQACEQMRAD8AOqyDUqlzOpsswqHZcXHMmhGaGlJFZS6xpSbI6VdS2kmFjEr0S3AmnEJUySiFsSjEnatIQphookokkhbPSSGaHuRchGaSK9SIeUivWkVIVQkiA2cFUbLkRaJLUBKJKDY85Fa0SlXhroRUbFisgMomkRUqS17BVEQgSb0DQ2i2CcLsLGFw9GAb0NbAWEYi5qInqqumMmKJxugiphVTVitokCUwtOV+whzIWEBXRzaxBFmDAUizCJlk0g1NBkgUAiZnVpNkOcGqSKVSpZjmOyt0tyqgpVCg8UNOvc1nGjrXJ4iwKVe5TnUuRzFzjRc1rOEuilnCQqBcRMlgDOY+cBJhMRamncaUCKHcx6LZpEGSHUBkJhohURUraCcSL5WNoInGCsOTpTJbJU5g0FgjXTPY0dSSRCDHZGlbFpMtQmUYSDRkTcTlWnMfnSrmGlMXSfUsTrFXET0ITqApTNMcEXIMRVx+0qFH/ezjC+5N3k+6K1B4HbOGrPLSqRlL9V3jJ9yklcvcRqrw9iUYN7k33K5Yp7Pqy3Rfr6PmFyk80SWq0YXDQpGjQ2RP9JxXdqWf9WrLpL16WMsubH+2k46x8hHJct1MNKO7XVpg4lS78FYHzWlwahdFvm7orIcpVDL1E1oJoixkJTpt3YpQd7CpSDKZN2qJKh/NxElU/mw5PdfZkOI6JzImkZVKKJuWoNSHuGhtNskmDHTDQ2m2KKGWoanTuHgQCUWY/KTan+jUcy1qTeSmnuv1yfYvkdLRpcUct6RNmt4eNVa81U6X4J2Tfiok3PU7NOPCXKbebYitKcnKbcpSd3KTu2yEZWaaumtU1o0ydSIOlTc5KMd7djm37vQy49WYyeXonJTl7VUeZqpVWklGV8s+9tLpG3X5XVW8seag3uTXSfddnneA2Q1aeZxmtV42YRYySld6yi9Myvr8jKZY5W6Vz/h8vBjjlyTUydHtjbWJqdGdSeV74p5IvvUbXOi5A4ucuepybcafNqCbbUb5npfdvONr1VKz4qMvU7HW+j9fS4n/AIPkx3w5XUT1zdkminKGpejHWX438CE6BthdRllFGqupaFeUTSeF43JrDq1rI0mciOnbHlEbI+DNuGGXAk6VluD9o/WzcPhtzaJ4ijppvLgsl2T1Xe1dM0pKDEX+Z7fYOHWfS5tsiIc6ZHNaSJIZEkAOwVSvCLSk0nJxUV1tt2VvWGRj7TpqeJpwklKLdO6aumrzb90jO6nZeE3W1GJZjB9RSp7Kpr7MqtL8FWeVfuyvH2GZjNpYihNwnzs4b4VrU7NcHlsr+pfFxnnqKxx26qlFhcRgoVaU6VRXhUhKEl2SVvE4uhykrdU5dmaEHfu01NnYnKGpUqxpTUJKd9YrLKNk3d9mhz5ckraYaeTbZwcqFWpQnrKnNwut0ktz9aLXJ/Cq2d9csq7OJtcu8MpTq1EulHEzg391t6P1r2mVyfrLLzf6UZN24xa3mPLv9d09n/F5Y5/lY9f9dvltQhv693m/8zC2/HLUTX6cE/DT5HQ04aN9nxkYHKepGVSEU08sXnt1Xa079Dm/Hl/Y9v8AzVxv4l3/AHNf7/5sTCz0prjFfP4noPo+XTxPfS8meebNi5PnHonJKPcuH89R6L6PHeeJf36a8Mx2ZPjnWYeF8345BuaJ0o6et+YWwS9hpX5sjKmHkQaHsglEaUQjGGAOZCwohYhVHQey0rc0hB8gwtq04lIkkKw6R3uEh0Kw9hkRlVLPG01wu33KnJ/E1rGRB3x34Yyf+CC+Jlye3y04/f4bs2KD47iMWSL0nYdXZOHm7uEU7WsllXfZW1LGytiUKdVVIq0op5d7tdWe/suPSi2cl6Rtt1KMI4Wm3GVWDnVktJc024qK72pX7F2nPyceLbDOsPlXtSlKdWnGWZvE1JSy6rLmlbXdwOahe94PVa3jdSS7iq2NGTTutGtU1vRnrs2l92pLaldrLmnZq2iUXbvSuNs7CZ6kYzdk5XleVtN71C4KpTq/bVprfZ2Uu3gbOy6FOM+jnzSi0tE1Hjqie2Phpny58nryt+aJi6kIySj9mNklFaW7Oo6/0a3bxMmmk6kLbvvHIYyDzes7D0c3viL9UqaXZ9oi+EO4pPT1vzYS4Gm9PW/MncYOyLE2MANYi0EsNYYRgFUyGUZICGzoQIQKcekOJIkkeg4DIew9h7ARrGNgtcbUfCE/egvgbVjG2Rriaz4J+2pL5EZ+cflph4y+G0iSHhC5cw+HW9jyykTjjaWDpP1HHelzZbcKOKivsN0Kn4ZdKDfZfMv3kd7TZDauAhiKFShU+xUg4t9cX1SXanZ+o5s8vd0YzT51Ykg+KoOEnCW9O3f29wOKEs9KTi01vRs0MY1aUXZrVdjMmMQsnl8LiDqq1ZSkrdjXc/8A6dl6PV0sS+NSn5M4DD/ahHhGKffoeh+j1a4j8yH8Rll4U62L835k0xRh5vzJ82xwkbCSCxgOoDMNIlGAWMB7CCEogmg9V6W6wSiMB5RBsogNxaJxGSJI73AdEtCI6AyymJycjepWlx5vzm/ibbdteGpjcl/s1H96C8IJ/Ezy9WP2vH05fToItIm63AASRXSnqWKVUuU56Psi2Z8C0pfR1HwpyfsZjyzs1473eO8pKCcKU9L2lFvre5rzZgQXUbm28TCThBSi1GOtnfpN67u5GTKm9/2lxVmu5mc8NaJCCXsByl0k+pW9diLjLhbvZobEw0JVo52nGPSa+0tOzr1sAX9m0ZK05aObvZ9Ueo9C9HEr/wCkv9rH+I4rGYlZ00pWv1rL5nZejJPJiJP9KsrerMZZeFO6pR+IdRIUXogqYGbKOoj3FcAjYViQrAFaqtRQROqRQySuMPYQlOKSHsOkSUT0Xno2HCRpicBbPQGJdoSfCEn7GZnJaP0U3xrP2QgvgaG09KNT8uftTKvJpfQX41Kj/wAVvgTfXFz0VqJBIQIoNTKtRIZxOF9IXKScZPB0W4rLF4iSdpO6uqd+pWab43S439DjG55P6StnunjOdt0cRBTT+/FKMl4KL/eMcruNsZquRbCUK7g7ruae6S4MEx0jNq3sLCjNZlHf1XytPh1mps6lTjNqOfM431V1FJ8UcrhKzjLsejNihjXFpp7n7OteBFhtDEQee3adt6OL5cRf+tj7EzjKtS812PR8V/Pmdr6PF0cQ+NZP2NEXwbuKUtEEUivTegRMAMpErgkySYGImKcrA8xCpMATZKKIRJJhsJiI3EJTjUiaY1h0j0XnpXEIQBT21L6Cf4UvFpA+Tkfq0O11H4zkLlA/q8u1wX+JBNhK2Gpflp+OvxI/n9L/AIfbThFBoWK6CRuFhSrMZIweW+y44nBVP6yh9NSf3orWPrV14cDbhDiV9v6YOt+W14tIwz7Rtj3eAzjqSSNjlJh0quZWWaEZNL9bc37DLpxuLe1lTh4BJTsGUfiCTWdPek79jaEG9RfTS4JLwPQvR2uhX/NXxPOtlwd4ylvk7ru6j0X0cO9Ou1/XfMzy8KdhH5k0DT82STGBLiuDciOYAI5EUyI4jSUh84Jsa4AbOOAzCEpziJISHsei88h0Kw4EyOU8rUO+cfJv4F7ZMLUKS4UafuozOV8rUV+NvwhL5m1hY2hFcIRXgkZ/zrS+iD3HuRHL0nYkZlXlFP6lV/cXjOPzLKA7YpKeEqxu10XNWV+lC0kvFIw5p2a8d7vH9tTzVX91KK9S19rZmOLv8jXeysTJtuME223eXHuuEhycrPfOC7k38jNrti2b4mhsPAKpVWfWEU5NPdpuv6zQjyZfXUfqil8TQ2byMjVllUpyaV3eaikvUgvgbVcViacZq8opJ8Tt/RhK9Cs+p17rut/mY8vR+oq6hGp2KpNv22OqwtXD4HDQg8lKVl9FG2adR79Fvd97M8ta7Kbil5vzJKRTU+os0lc06dREy2MhMnGJGRG1mQrjMi2IybI3E2RYA+YRC44jYthxWHSPRcBDisOBOd5ZawhH9Zz8or+I6NI5zlTrUoR4yt4zgjpbGc9WX01y9OP2SRKMSUYO1yUSrUyCww9xq+EvCUL6TTT468A1GSLF0YZW3y2xkct/s1q+nZX0WW7t33LcOTtG2rn3ppfA3nAdUSOytMCvyeoOLinUjJppTUk5RfFJq3ijzba09o4GtkdapqoSVSn0ac1d26rdT0Z7NLDopYzARmstSMKkU1LLOKmsy3Oz6ypJS3Y8V5RbZxFWq5TlODcIKVOM5qmpJWbUb6X3+sNs5O8OLcdfWWOV+ApU8TONOOSKktE3bWKbtfqA7O+3T/HDzQodr294eJKELD3IykRbVSQXMQlIhmEyTJsi2OkKUACDItk5EGgCOYQhApTWGZB0nexotAZxOjHkrny44q82E5rQnCOpYyDuekzDbjduwzYzDQ+/Rfq53/1OyhRS6jltpq+1aEV1Kn7FUkdiqdzPq71r09orVUrWK1y9PDStd69xGGGuXjlJGeUtoNBFqIOVGz03A23cLNnLpcU0TUikphoSuRcVzJZbINXJxws32GhQwaSI3pWtvDOXMb4yr+Ne6jP2bH6Wmv2lPzRs8tY/X6/ZVkvBIy9nr6en+bT95FRNeytisOoMKqZNVArEguQhJEmjca4zYKTGBGxnEaCFOYjRyiIZmOBnbBjXCU0XGdQUWtQsZg60geYuTaLdObqyvtiP3U/ZRf8A5Hd4ZJnA7PWba0+yFR+EYR+J3uG0M77tJ7LbiDdJhYsIRtWgOZTVmZ+LwmXVGuiE4J6PcVjlYWWMrANPCYdZVdO+8Ktnw4PxL9KCtYrLOXwjHDXlGhEM5W0toNYTM2rwzljK+PxD/b1PMztmL6xSX7al7yL3Kl3xuIf9ore8yrsVXxVBf2ij76NZ4Z3y9lcZLq7ScZGk6S6wcKCV+JntelSxXqyNSrDomRXkEFQI3I5xZgJMacRJkswjDyCCZhAalGY+dkKcGGhC5v2jDvU6dK+rDKktxKK0FczuVrSYyOP5PRvtTEvqjGsl/wA2KXunb02cTyN6WLxUv56VSb+B2aJUt0qgZSKdN2DxEY6Y9wDqpbwUsWILqmGRl4eq73ZcdfTcAWYIarNIpzxTvpoDnJvf1gHjHKF3xdd8cRX99g+T6+u4f+9UP+pE3KmzqcqtWU1dyrVXvat03a1ingdn83jsM1rB4qha+9POtGaSxFj2epe4OVa27Vhaj0uZ1eoZrPi8Q3oZk2EqTK8mVE01x0yFyLmAHzjZyvnG5wRrWcRW5wYWjWKasETK0ahOMikrCkEgyspkcRWtCT4Qk/BMA5r0eO8sTP8AWdH/ALj+J2eY4v0eq1Kq+NWMfCC+Z10ZCVR1IPCrZFaMh7gQrVxo0kRzCzBsJxVh02DuOmIJ5QimkBuxIDcJf6Sb/aT95kcP/SaF+rEUX4TTGpPpP8UvNjYZ/WaP59PzCB6XUxCsZ1SRKUgMggCmwE5E6iYFwZSUZTBymTlTBSiAM5jZxrCyACzDjZBAB4limtBCGEZ7yvtJ/QVfyavusQhBlchF9DU/vM/cgdMIRMXfJ0xZmOIRFmYszEIAkmETEIDOmNccQg4KhvfeLDf0mj+dDzEIZO6uQkIQGHIixCAg5AJDiGELCYhDCFxCEI3/2Q=="/>
          <p:cNvSpPr>
            <a:spLocks noChangeAspect="1" noChangeArrowheads="1"/>
          </p:cNvSpPr>
          <p:nvPr/>
        </p:nvSpPr>
        <p:spPr bwMode="auto">
          <a:xfrm>
            <a:off x="12065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solidFill>
                <a:srgbClr val="FFFFFF"/>
              </a:solidFill>
            </a:endParaRPr>
          </a:p>
        </p:txBody>
      </p:sp>
      <p:pic>
        <p:nvPicPr>
          <p:cNvPr id="4100" name="Picture 4" descr="http://www.newstruth.co.uk/wp-content/uploads/2012/05/no-traffic-lights.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63476" y="118852"/>
            <a:ext cx="1210990" cy="1818109"/>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7">
            <a:extLst>
              <a:ext uri="{FF2B5EF4-FFF2-40B4-BE49-F238E27FC236}">
                <a16:creationId xmlns:a16="http://schemas.microsoft.com/office/drawing/2014/main" id="{05BBECD8-C61D-4830-879C-9A6999F00DFA}"/>
              </a:ext>
            </a:extLst>
          </p:cNvPr>
          <p:cNvGrpSpPr/>
          <p:nvPr/>
        </p:nvGrpSpPr>
        <p:grpSpPr>
          <a:xfrm>
            <a:off x="5072571" y="1034568"/>
            <a:ext cx="1690631" cy="1325563"/>
            <a:chOff x="5706117" y="1356174"/>
            <a:chExt cx="1543306" cy="1021254"/>
          </a:xfrm>
        </p:grpSpPr>
        <p:sp>
          <p:nvSpPr>
            <p:cNvPr id="5" name="Oval Callout 4"/>
            <p:cNvSpPr/>
            <p:nvPr/>
          </p:nvSpPr>
          <p:spPr bwMode="auto">
            <a:xfrm rot="1146388">
              <a:off x="5962145" y="1356174"/>
              <a:ext cx="1287278" cy="1021254"/>
            </a:xfrm>
            <a:prstGeom prst="wedgeEllipseCallout">
              <a:avLst>
                <a:gd name="adj1" fmla="val -69220"/>
                <a:gd name="adj2" fmla="val 71891"/>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GB">
                <a:solidFill>
                  <a:srgbClr val="FFFFFF"/>
                </a:solidFill>
              </a:endParaRPr>
            </a:p>
          </p:txBody>
        </p:sp>
        <p:sp>
          <p:nvSpPr>
            <p:cNvPr id="6" name="TextBox 5"/>
            <p:cNvSpPr txBox="1"/>
            <p:nvPr/>
          </p:nvSpPr>
          <p:spPr>
            <a:xfrm rot="20487583">
              <a:off x="5706117" y="1574250"/>
              <a:ext cx="1470211" cy="592801"/>
            </a:xfrm>
            <a:prstGeom prst="rect">
              <a:avLst/>
            </a:prstGeom>
            <a:noFill/>
          </p:spPr>
          <p:txBody>
            <a:bodyPr wrap="square" rtlCol="0">
              <a:spAutoFit/>
            </a:bodyPr>
            <a:lstStyle/>
            <a:p>
              <a:pPr algn="ctr"/>
              <a:r>
                <a:rPr lang="en-GB" sz="2200" dirty="0">
                  <a:solidFill>
                    <a:srgbClr val="FFFFFF"/>
                  </a:solidFill>
                </a:rPr>
                <a:t>Not answered Q</a:t>
              </a:r>
            </a:p>
          </p:txBody>
        </p:sp>
      </p:grpSp>
      <p:grpSp>
        <p:nvGrpSpPr>
          <p:cNvPr id="9" name="Group 8"/>
          <p:cNvGrpSpPr/>
          <p:nvPr/>
        </p:nvGrpSpPr>
        <p:grpSpPr>
          <a:xfrm rot="19358344">
            <a:off x="7558122" y="1689882"/>
            <a:ext cx="1287278" cy="1021254"/>
            <a:chOff x="5963584" y="2347815"/>
            <a:chExt cx="1287278" cy="1019768"/>
          </a:xfrm>
        </p:grpSpPr>
        <p:sp>
          <p:nvSpPr>
            <p:cNvPr id="10" name="Oval Callout 9"/>
            <p:cNvSpPr/>
            <p:nvPr/>
          </p:nvSpPr>
          <p:spPr bwMode="auto">
            <a:xfrm rot="2258805">
              <a:off x="5963584" y="2347815"/>
              <a:ext cx="1287278" cy="1019768"/>
            </a:xfrm>
            <a:prstGeom prst="wedgeEllipseCallout">
              <a:avLst>
                <a:gd name="adj1" fmla="val -69220"/>
                <a:gd name="adj2" fmla="val 71891"/>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GB">
                <a:solidFill>
                  <a:srgbClr val="FFFFFF"/>
                </a:solidFill>
              </a:endParaRPr>
            </a:p>
          </p:txBody>
        </p:sp>
        <p:sp>
          <p:nvSpPr>
            <p:cNvPr id="11" name="TextBox 10"/>
            <p:cNvSpPr txBox="1"/>
            <p:nvPr/>
          </p:nvSpPr>
          <p:spPr>
            <a:xfrm>
              <a:off x="5995155" y="2442805"/>
              <a:ext cx="1224136" cy="829788"/>
            </a:xfrm>
            <a:prstGeom prst="rect">
              <a:avLst/>
            </a:prstGeom>
            <a:noFill/>
          </p:spPr>
          <p:txBody>
            <a:bodyPr wrap="square" rtlCol="0">
              <a:spAutoFit/>
            </a:bodyPr>
            <a:lstStyle/>
            <a:p>
              <a:pPr algn="ctr"/>
              <a:r>
                <a:rPr lang="en-GB" sz="2400" dirty="0">
                  <a:solidFill>
                    <a:srgbClr val="FFFFFF"/>
                  </a:solidFill>
                </a:rPr>
                <a:t>So what?</a:t>
              </a:r>
            </a:p>
          </p:txBody>
        </p:sp>
      </p:grpSp>
    </p:spTree>
    <p:extLst>
      <p:ext uri="{BB962C8B-B14F-4D97-AF65-F5344CB8AC3E}">
        <p14:creationId xmlns:p14="http://schemas.microsoft.com/office/powerpoint/2010/main" val="1188473057"/>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DD2DD-1BF4-4C14-A480-D3346BD3F6B6}"/>
              </a:ext>
            </a:extLst>
          </p:cNvPr>
          <p:cNvSpPr>
            <a:spLocks noGrp="1"/>
          </p:cNvSpPr>
          <p:nvPr>
            <p:ph type="title"/>
          </p:nvPr>
        </p:nvSpPr>
        <p:spPr>
          <a:xfrm>
            <a:off x="628650" y="44624"/>
            <a:ext cx="7886700" cy="1325563"/>
          </a:xfrm>
        </p:spPr>
        <p:txBody>
          <a:bodyPr/>
          <a:lstStyle/>
          <a:p>
            <a:r>
              <a:rPr lang="en-GB" dirty="0"/>
              <a:t>CAP example: description and comment</a:t>
            </a:r>
          </a:p>
        </p:txBody>
      </p:sp>
      <p:pic>
        <p:nvPicPr>
          <p:cNvPr id="4" name="Picture 3">
            <a:extLst>
              <a:ext uri="{FF2B5EF4-FFF2-40B4-BE49-F238E27FC236}">
                <a16:creationId xmlns:a16="http://schemas.microsoft.com/office/drawing/2014/main" id="{5C8C5AC8-467E-447C-9EBB-B1F8F014B315}"/>
              </a:ext>
            </a:extLst>
          </p:cNvPr>
          <p:cNvPicPr>
            <a:picLocks noChangeAspect="1"/>
          </p:cNvPicPr>
          <p:nvPr/>
        </p:nvPicPr>
        <p:blipFill>
          <a:blip r:embed="rId2"/>
          <a:stretch>
            <a:fillRect/>
          </a:stretch>
        </p:blipFill>
        <p:spPr>
          <a:xfrm>
            <a:off x="467544" y="1395938"/>
            <a:ext cx="6264696" cy="2613818"/>
          </a:xfrm>
          <a:prstGeom prst="rect">
            <a:avLst/>
          </a:prstGeom>
        </p:spPr>
      </p:pic>
      <p:sp>
        <p:nvSpPr>
          <p:cNvPr id="5" name="TextBox 4">
            <a:extLst>
              <a:ext uri="{FF2B5EF4-FFF2-40B4-BE49-F238E27FC236}">
                <a16:creationId xmlns:a16="http://schemas.microsoft.com/office/drawing/2014/main" id="{0153175E-EA27-4BAD-81B8-0DC2DFC46308}"/>
              </a:ext>
            </a:extLst>
          </p:cNvPr>
          <p:cNvSpPr txBox="1"/>
          <p:nvPr/>
        </p:nvSpPr>
        <p:spPr>
          <a:xfrm>
            <a:off x="628650" y="4653136"/>
            <a:ext cx="8119814" cy="1200329"/>
          </a:xfrm>
          <a:prstGeom prst="rect">
            <a:avLst/>
          </a:prstGeom>
          <a:noFill/>
        </p:spPr>
        <p:txBody>
          <a:bodyPr wrap="square" rtlCol="0">
            <a:spAutoFit/>
          </a:bodyPr>
          <a:lstStyle/>
          <a:p>
            <a:r>
              <a:rPr lang="en-GB" dirty="0"/>
              <a:t>a) Describe in detail how sacroiliitis was determined. </a:t>
            </a:r>
            <a:r>
              <a:rPr lang="en-GB" b="1" dirty="0"/>
              <a:t>(2 marks) </a:t>
            </a:r>
            <a:endParaRPr lang="en-GB" dirty="0"/>
          </a:p>
          <a:p>
            <a:r>
              <a:rPr lang="en-GB" dirty="0"/>
              <a:t>b) Comment on the limitations of the radiological investigation in this study </a:t>
            </a:r>
            <a:r>
              <a:rPr lang="en-GB" b="1" dirty="0"/>
              <a:t>(3 marks) </a:t>
            </a:r>
            <a:r>
              <a:rPr lang="en-GB" dirty="0"/>
              <a:t>	</a:t>
            </a:r>
          </a:p>
          <a:p>
            <a:endParaRPr lang="en-GB" dirty="0"/>
          </a:p>
        </p:txBody>
      </p:sp>
    </p:spTree>
    <p:extLst>
      <p:ext uri="{BB962C8B-B14F-4D97-AF65-F5344CB8AC3E}">
        <p14:creationId xmlns:p14="http://schemas.microsoft.com/office/powerpoint/2010/main" val="1453350115"/>
      </p:ext>
    </p:extLst>
  </p:cSld>
  <p:clrMapOvr>
    <a:masterClrMapping/>
  </p:clrMapOvr>
  <p:transition>
    <p:wip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11560" y="332656"/>
            <a:ext cx="7992888" cy="1143000"/>
          </a:xfrm>
        </p:spPr>
        <p:txBody>
          <a:bodyPr/>
          <a:lstStyle/>
          <a:p>
            <a:r>
              <a:rPr lang="en-GB" sz="3600" dirty="0"/>
              <a:t>CAP Top Tips</a:t>
            </a:r>
          </a:p>
        </p:txBody>
      </p:sp>
      <p:sp>
        <p:nvSpPr>
          <p:cNvPr id="4099" name="Rectangle 3"/>
          <p:cNvSpPr>
            <a:spLocks noGrp="1" noChangeArrowheads="1"/>
          </p:cNvSpPr>
          <p:nvPr>
            <p:ph idx="1"/>
          </p:nvPr>
        </p:nvSpPr>
        <p:spPr>
          <a:xfrm>
            <a:off x="755576" y="1475656"/>
            <a:ext cx="7776864" cy="5049688"/>
          </a:xfrm>
        </p:spPr>
        <p:txBody>
          <a:bodyPr>
            <a:normAutofit/>
          </a:bodyPr>
          <a:lstStyle/>
          <a:p>
            <a:pPr algn="l">
              <a:buFont typeface="Arial" pitchFamily="34" charset="0"/>
              <a:buChar char="•"/>
            </a:pPr>
            <a:r>
              <a:rPr lang="en-US" dirty="0">
                <a:solidFill>
                  <a:srgbClr val="FF0000"/>
                </a:solidFill>
              </a:rPr>
              <a:t>Read the whole paper </a:t>
            </a:r>
          </a:p>
          <a:p>
            <a:pPr lvl="1"/>
            <a:r>
              <a:rPr lang="en-US" dirty="0">
                <a:solidFill>
                  <a:schemeClr val="bg2">
                    <a:lumMod val="50000"/>
                  </a:schemeClr>
                </a:solidFill>
              </a:rPr>
              <a:t>don’t just try to look through for the answers</a:t>
            </a:r>
          </a:p>
          <a:p>
            <a:pPr lvl="1"/>
            <a:r>
              <a:rPr lang="en-US" dirty="0">
                <a:solidFill>
                  <a:schemeClr val="bg2">
                    <a:lumMod val="50000"/>
                  </a:schemeClr>
                </a:solidFill>
              </a:rPr>
              <a:t>don’t worry about anything blacked out (redacted)</a:t>
            </a:r>
          </a:p>
          <a:p>
            <a:pPr>
              <a:buFont typeface="Arial" pitchFamily="34" charset="0"/>
              <a:buChar char="•"/>
            </a:pPr>
            <a:r>
              <a:rPr lang="en-US" dirty="0">
                <a:solidFill>
                  <a:srgbClr val="FF0000"/>
                </a:solidFill>
              </a:rPr>
              <a:t>Read the question</a:t>
            </a:r>
          </a:p>
          <a:p>
            <a:pPr lvl="1"/>
            <a:r>
              <a:rPr lang="en-US" dirty="0">
                <a:solidFill>
                  <a:schemeClr val="bg2">
                    <a:lumMod val="50000"/>
                  </a:schemeClr>
                </a:solidFill>
              </a:rPr>
              <a:t>valid comments not addressing the question will not score any marks</a:t>
            </a:r>
          </a:p>
          <a:p>
            <a:r>
              <a:rPr lang="en-US" dirty="0">
                <a:solidFill>
                  <a:srgbClr val="FF0000"/>
                </a:solidFill>
              </a:rPr>
              <a:t>Answers should be concise</a:t>
            </a:r>
            <a:r>
              <a:rPr lang="en-US" dirty="0">
                <a:solidFill>
                  <a:schemeClr val="bg2">
                    <a:lumMod val="50000"/>
                  </a:schemeClr>
                </a:solidFill>
              </a:rPr>
              <a:t> and legible</a:t>
            </a:r>
          </a:p>
          <a:p>
            <a:r>
              <a:rPr lang="en-US" dirty="0">
                <a:solidFill>
                  <a:srgbClr val="FF0000"/>
                </a:solidFill>
              </a:rPr>
              <a:t>Understand common terms</a:t>
            </a:r>
            <a:r>
              <a:rPr lang="en-US" dirty="0">
                <a:solidFill>
                  <a:schemeClr val="bg2">
                    <a:lumMod val="50000"/>
                  </a:schemeClr>
                </a:solidFill>
              </a:rPr>
              <a:t>: e.g., design, “in lay terms”, disposition</a:t>
            </a:r>
          </a:p>
          <a:p>
            <a:r>
              <a:rPr lang="en-US" dirty="0">
                <a:solidFill>
                  <a:srgbClr val="FF0000"/>
                </a:solidFill>
              </a:rPr>
              <a:t>Note the number of marks available </a:t>
            </a:r>
          </a:p>
          <a:p>
            <a:pPr lvl="1"/>
            <a:r>
              <a:rPr lang="en-US" dirty="0">
                <a:solidFill>
                  <a:schemeClr val="bg2">
                    <a:lumMod val="50000"/>
                  </a:schemeClr>
                </a:solidFill>
              </a:rPr>
              <a:t>the content of the answer should be roughly proportional to the marks available</a:t>
            </a:r>
          </a:p>
          <a:p>
            <a:r>
              <a:rPr lang="en-US" dirty="0">
                <a:solidFill>
                  <a:srgbClr val="FF0000"/>
                </a:solidFill>
              </a:rPr>
              <a:t>For the “critique” questions </a:t>
            </a:r>
            <a:r>
              <a:rPr lang="en-US" dirty="0">
                <a:solidFill>
                  <a:schemeClr val="bg2">
                    <a:lumMod val="50000"/>
                  </a:schemeClr>
                </a:solidFill>
              </a:rPr>
              <a:t> </a:t>
            </a:r>
          </a:p>
          <a:p>
            <a:pPr lvl="1"/>
            <a:r>
              <a:rPr lang="en-US" dirty="0">
                <a:solidFill>
                  <a:schemeClr val="bg2">
                    <a:lumMod val="50000"/>
                  </a:schemeClr>
                </a:solidFill>
              </a:rPr>
              <a:t>don’t just give statements of fact without the “so what” or “why”</a:t>
            </a:r>
          </a:p>
          <a:p>
            <a:pPr lvl="1"/>
            <a:r>
              <a:rPr lang="en-US" dirty="0">
                <a:solidFill>
                  <a:schemeClr val="bg2">
                    <a:lumMod val="50000"/>
                  </a:schemeClr>
                </a:solidFill>
              </a:rPr>
              <a:t>comments can be about positive as well as negative aspects</a:t>
            </a:r>
            <a:endParaRPr lang="en-GB" dirty="0">
              <a:solidFill>
                <a:schemeClr val="bg2">
                  <a:lumMod val="50000"/>
                </a:schemeClr>
              </a:solidFill>
            </a:endParaRPr>
          </a:p>
          <a:p>
            <a:pPr lvl="1">
              <a:buFont typeface="Courier New" panose="02070309020205020404" pitchFamily="49" charset="0"/>
              <a:buChar char="o"/>
            </a:pPr>
            <a:endParaRPr lang="en-US" dirty="0">
              <a:solidFill>
                <a:schemeClr val="bg2">
                  <a:lumMod val="50000"/>
                </a:schemeClr>
              </a:solidFill>
            </a:endParaRPr>
          </a:p>
        </p:txBody>
      </p:sp>
    </p:spTree>
    <p:extLst>
      <p:ext uri="{BB962C8B-B14F-4D97-AF65-F5344CB8AC3E}">
        <p14:creationId xmlns:p14="http://schemas.microsoft.com/office/powerpoint/2010/main" val="1165357571"/>
      </p:ext>
    </p:extLst>
  </p:cSld>
  <p:clrMapOvr>
    <a:masterClrMapping/>
  </p:clrMapOvr>
  <p:transition>
    <p:wip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11560" y="332656"/>
            <a:ext cx="7992888" cy="1143000"/>
          </a:xfrm>
        </p:spPr>
        <p:txBody>
          <a:bodyPr/>
          <a:lstStyle/>
          <a:p>
            <a:r>
              <a:rPr lang="en-GB" sz="3600" dirty="0"/>
              <a:t>CAP summary</a:t>
            </a:r>
          </a:p>
        </p:txBody>
      </p:sp>
      <p:sp>
        <p:nvSpPr>
          <p:cNvPr id="4099" name="Rectangle 3"/>
          <p:cNvSpPr>
            <a:spLocks noGrp="1" noChangeArrowheads="1"/>
          </p:cNvSpPr>
          <p:nvPr>
            <p:ph idx="1"/>
          </p:nvPr>
        </p:nvSpPr>
        <p:spPr>
          <a:xfrm>
            <a:off x="755576" y="1475656"/>
            <a:ext cx="7560840" cy="5049688"/>
          </a:xfrm>
        </p:spPr>
        <p:txBody>
          <a:bodyPr/>
          <a:lstStyle/>
          <a:p>
            <a:r>
              <a:rPr lang="en-GB" dirty="0">
                <a:solidFill>
                  <a:schemeClr val="bg2">
                    <a:lumMod val="50000"/>
                  </a:schemeClr>
                </a:solidFill>
              </a:rPr>
              <a:t>This is a technique paper</a:t>
            </a:r>
          </a:p>
          <a:p>
            <a:pPr lvl="1">
              <a:buFont typeface="Courier New" panose="02070309020205020404" pitchFamily="49" charset="0"/>
              <a:buChar char="o"/>
            </a:pPr>
            <a:r>
              <a:rPr lang="en-GB" dirty="0">
                <a:solidFill>
                  <a:schemeClr val="bg2">
                    <a:lumMod val="50000"/>
                  </a:schemeClr>
                </a:solidFill>
              </a:rPr>
              <a:t>… so practice, practice, practice</a:t>
            </a:r>
            <a:br>
              <a:rPr lang="en-GB" dirty="0">
                <a:solidFill>
                  <a:schemeClr val="bg2">
                    <a:lumMod val="50000"/>
                  </a:schemeClr>
                </a:solidFill>
              </a:rPr>
            </a:br>
            <a:br>
              <a:rPr lang="en-GB" dirty="0">
                <a:solidFill>
                  <a:schemeClr val="bg2">
                    <a:lumMod val="50000"/>
                  </a:schemeClr>
                </a:solidFill>
              </a:rPr>
            </a:br>
            <a:endParaRPr lang="en-GB" dirty="0">
              <a:solidFill>
                <a:schemeClr val="bg2">
                  <a:lumMod val="50000"/>
                </a:schemeClr>
              </a:solidFill>
            </a:endParaRPr>
          </a:p>
          <a:p>
            <a:r>
              <a:rPr lang="en-GB" dirty="0">
                <a:solidFill>
                  <a:schemeClr val="bg2">
                    <a:lumMod val="50000"/>
                  </a:schemeClr>
                </a:solidFill>
              </a:rPr>
              <a:t>There is no quota to pass / fail</a:t>
            </a:r>
          </a:p>
          <a:p>
            <a:pPr lvl="1">
              <a:buFont typeface="Courier New" panose="02070309020205020404" pitchFamily="49" charset="0"/>
              <a:buChar char="o"/>
            </a:pPr>
            <a:r>
              <a:rPr lang="en-GB" dirty="0">
                <a:solidFill>
                  <a:schemeClr val="bg2">
                    <a:lumMod val="50000"/>
                  </a:schemeClr>
                </a:solidFill>
              </a:rPr>
              <a:t>…it is up to you</a:t>
            </a:r>
            <a:br>
              <a:rPr lang="en-GB" dirty="0">
                <a:solidFill>
                  <a:srgbClr val="007BF6"/>
                </a:solidFill>
              </a:rPr>
            </a:br>
            <a:br>
              <a:rPr lang="en-GB" dirty="0">
                <a:solidFill>
                  <a:srgbClr val="007BF6"/>
                </a:solidFill>
              </a:rPr>
            </a:br>
            <a:endParaRPr lang="en-US" dirty="0">
              <a:solidFill>
                <a:srgbClr val="007BF6"/>
              </a:solidFill>
            </a:endParaRPr>
          </a:p>
        </p:txBody>
      </p:sp>
      <p:pic>
        <p:nvPicPr>
          <p:cNvPr id="5" name="Picture 4" descr="http://recursos.ort.edu.ar/static/archivos/portada/381227">
            <a:hlinkClick r:id="rId2"/>
            <a:extLst>
              <a:ext uri="{FF2B5EF4-FFF2-40B4-BE49-F238E27FC236}">
                <a16:creationId xmlns:a16="http://schemas.microsoft.com/office/drawing/2014/main" id="{6A412CE8-E5C7-4AD7-9870-2C71D5C735D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3820" y="312292"/>
            <a:ext cx="3096344" cy="340858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www.langevin.com/wp-content/uploads/2013/11/practice.gif">
            <a:hlinkClick r:id="rId4"/>
            <a:extLst>
              <a:ext uri="{FF2B5EF4-FFF2-40B4-BE49-F238E27FC236}">
                <a16:creationId xmlns:a16="http://schemas.microsoft.com/office/drawing/2014/main" id="{523F7031-ED73-4857-BF4A-F0F03C64CF4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16932" y="3277699"/>
            <a:ext cx="3429000" cy="3181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0073307"/>
      </p:ext>
    </p:extLst>
  </p:cSld>
  <p:clrMapOvr>
    <a:masterClrMapping/>
  </p:clrMapOvr>
  <p:transition>
    <p:wipe/>
  </p:transition>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accent3">
            <a:alpha val="75000"/>
          </a:schemeClr>
        </a:solidFill>
        <a:effectLst/>
      </p:bgPr>
    </p:bg>
    <p:spTree>
      <p:nvGrpSpPr>
        <p:cNvPr id="1" name=""/>
        <p:cNvGrpSpPr/>
        <p:nvPr/>
      </p:nvGrpSpPr>
      <p:grpSpPr>
        <a:xfrm>
          <a:off x="0" y="0"/>
          <a:ext cx="0" cy="0"/>
          <a:chOff x="0" y="0"/>
          <a:chExt cx="0" cy="0"/>
        </a:xfrm>
      </p:grpSpPr>
      <p:sp>
        <p:nvSpPr>
          <p:cNvPr id="4" name="Text Placeholder 2"/>
          <p:cNvSpPr txBox="1">
            <a:spLocks/>
          </p:cNvSpPr>
          <p:nvPr/>
        </p:nvSpPr>
        <p:spPr bwMode="auto">
          <a:xfrm>
            <a:off x="323528" y="4797152"/>
            <a:ext cx="8712968" cy="15001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a:spcBef>
                <a:spcPct val="20000"/>
              </a:spcBef>
              <a:defRPr/>
            </a:pPr>
            <a:endParaRPr lang="en-GB" sz="2800" kern="0" dirty="0">
              <a:solidFill>
                <a:srgbClr val="007BF6"/>
              </a:solidFill>
              <a:latin typeface="Arial" pitchFamily="34" charset="0"/>
              <a:cs typeface="Arial" pitchFamily="34" charset="0"/>
            </a:endParaRPr>
          </a:p>
        </p:txBody>
      </p:sp>
      <p:sp>
        <p:nvSpPr>
          <p:cNvPr id="7" name="Text Placeholder 2"/>
          <p:cNvSpPr txBox="1">
            <a:spLocks/>
          </p:cNvSpPr>
          <p:nvPr/>
        </p:nvSpPr>
        <p:spPr bwMode="auto">
          <a:xfrm>
            <a:off x="755576" y="2492896"/>
            <a:ext cx="7772400" cy="15001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marL="0" indent="0" algn="l" rtl="0" eaLnBrk="0" fontAlgn="base" hangingPunct="0">
              <a:spcBef>
                <a:spcPts val="1200"/>
              </a:spcBef>
              <a:spcAft>
                <a:spcPct val="0"/>
              </a:spcAft>
              <a:buNone/>
              <a:defRPr sz="2000">
                <a:solidFill>
                  <a:schemeClr val="bg2"/>
                </a:solidFill>
                <a:latin typeface="Arial" pitchFamily="34" charset="0"/>
                <a:ea typeface="+mn-ea"/>
                <a:cs typeface="Arial" pitchFamily="34" charset="0"/>
              </a:defRPr>
            </a:lvl1pPr>
            <a:lvl2pPr marL="457200" indent="0" algn="l" rtl="0" eaLnBrk="0" fontAlgn="base" hangingPunct="0">
              <a:spcBef>
                <a:spcPts val="1200"/>
              </a:spcBef>
              <a:spcAft>
                <a:spcPct val="0"/>
              </a:spcAft>
              <a:buSzPct val="75000"/>
              <a:buNone/>
              <a:defRPr sz="1800">
                <a:solidFill>
                  <a:schemeClr val="bg2"/>
                </a:solidFill>
                <a:latin typeface="Arial" pitchFamily="34" charset="0"/>
                <a:cs typeface="Arial" pitchFamily="34" charset="0"/>
              </a:defRPr>
            </a:lvl2pPr>
            <a:lvl3pPr marL="914400" indent="0" algn="l" rtl="0" eaLnBrk="0" fontAlgn="base" hangingPunct="0">
              <a:spcBef>
                <a:spcPts val="1200"/>
              </a:spcBef>
              <a:spcAft>
                <a:spcPct val="0"/>
              </a:spcAft>
              <a:buNone/>
              <a:defRPr sz="1600">
                <a:solidFill>
                  <a:schemeClr val="bg2"/>
                </a:solidFill>
                <a:latin typeface="Arial" pitchFamily="34" charset="0"/>
                <a:cs typeface="Arial" pitchFamily="34" charset="0"/>
              </a:defRPr>
            </a:lvl3pPr>
            <a:lvl4pPr marL="1371600" indent="0" algn="l" rtl="0" eaLnBrk="0" fontAlgn="base" hangingPunct="0">
              <a:spcBef>
                <a:spcPts val="1200"/>
              </a:spcBef>
              <a:spcAft>
                <a:spcPct val="0"/>
              </a:spcAft>
              <a:buNone/>
              <a:defRPr sz="1400">
                <a:solidFill>
                  <a:schemeClr val="bg2"/>
                </a:solidFill>
                <a:latin typeface="Arial" pitchFamily="34" charset="0"/>
                <a:cs typeface="Arial" pitchFamily="34" charset="0"/>
              </a:defRPr>
            </a:lvl4pPr>
            <a:lvl5pPr marL="1828800" indent="0" algn="l" rtl="0" eaLnBrk="0" fontAlgn="base" hangingPunct="0">
              <a:spcBef>
                <a:spcPts val="1200"/>
              </a:spcBef>
              <a:spcAft>
                <a:spcPct val="0"/>
              </a:spcAft>
              <a:buNone/>
              <a:defRPr sz="1400">
                <a:solidFill>
                  <a:schemeClr val="bg2"/>
                </a:solidFill>
                <a:latin typeface="Arial" pitchFamily="34" charset="0"/>
                <a:cs typeface="Arial" pitchFamily="34" charset="0"/>
              </a:defRPr>
            </a:lvl5pPr>
            <a:lvl6pPr marL="2286000" indent="0" algn="l" rtl="0" eaLnBrk="0" fontAlgn="base" hangingPunct="0">
              <a:spcBef>
                <a:spcPct val="20000"/>
              </a:spcBef>
              <a:spcAft>
                <a:spcPct val="0"/>
              </a:spcAft>
              <a:buNone/>
              <a:defRPr sz="1400">
                <a:solidFill>
                  <a:srgbClr val="FFFF66"/>
                </a:solidFill>
                <a:latin typeface="+mn-lt"/>
              </a:defRPr>
            </a:lvl6pPr>
            <a:lvl7pPr marL="2743200" indent="0" algn="l" rtl="0" eaLnBrk="0" fontAlgn="base" hangingPunct="0">
              <a:spcBef>
                <a:spcPct val="20000"/>
              </a:spcBef>
              <a:spcAft>
                <a:spcPct val="0"/>
              </a:spcAft>
              <a:buNone/>
              <a:defRPr sz="1400">
                <a:solidFill>
                  <a:srgbClr val="FFFF66"/>
                </a:solidFill>
                <a:latin typeface="+mn-lt"/>
              </a:defRPr>
            </a:lvl7pPr>
            <a:lvl8pPr marL="3200400" indent="0" algn="l" rtl="0" eaLnBrk="0" fontAlgn="base" hangingPunct="0">
              <a:spcBef>
                <a:spcPct val="20000"/>
              </a:spcBef>
              <a:spcAft>
                <a:spcPct val="0"/>
              </a:spcAft>
              <a:buNone/>
              <a:defRPr sz="1400">
                <a:solidFill>
                  <a:srgbClr val="FFFF66"/>
                </a:solidFill>
                <a:latin typeface="+mn-lt"/>
              </a:defRPr>
            </a:lvl8pPr>
            <a:lvl9pPr marL="3657600" indent="0" algn="l" rtl="0" eaLnBrk="0" fontAlgn="base" hangingPunct="0">
              <a:spcBef>
                <a:spcPct val="20000"/>
              </a:spcBef>
              <a:spcAft>
                <a:spcPct val="0"/>
              </a:spcAft>
              <a:buNone/>
              <a:defRPr sz="1400">
                <a:solidFill>
                  <a:srgbClr val="FFFF66"/>
                </a:solidFill>
                <a:latin typeface="+mn-lt"/>
              </a:defRPr>
            </a:lvl9pPr>
          </a:lstStyle>
          <a:p>
            <a:pPr algn="ctr"/>
            <a:r>
              <a:rPr lang="en-GB" sz="4400" b="1" kern="0" dirty="0">
                <a:solidFill>
                  <a:srgbClr val="C00000"/>
                </a:solidFill>
              </a:rPr>
              <a:t>Role of BoE </a:t>
            </a:r>
            <a:br>
              <a:rPr lang="en-GB" sz="4400" b="1" kern="0" dirty="0">
                <a:solidFill>
                  <a:srgbClr val="C00000"/>
                </a:solidFill>
              </a:rPr>
            </a:br>
            <a:r>
              <a:rPr lang="en-GB" sz="4400" b="1" kern="0" dirty="0">
                <a:solidFill>
                  <a:srgbClr val="C00000"/>
                </a:solidFill>
              </a:rPr>
              <a:t>and don’t forget</a:t>
            </a:r>
          </a:p>
        </p:txBody>
      </p:sp>
    </p:spTree>
    <p:extLst>
      <p:ext uri="{BB962C8B-B14F-4D97-AF65-F5344CB8AC3E}">
        <p14:creationId xmlns:p14="http://schemas.microsoft.com/office/powerpoint/2010/main" val="4261499390"/>
      </p:ext>
    </p:extLst>
  </p:cSld>
  <p:clrMapOvr>
    <a:masterClrMapping/>
  </p:clrMapOvr>
  <p:transition>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bwMode="auto">
          <a:xfrm>
            <a:off x="468313" y="-27384"/>
            <a:ext cx="8229600" cy="1143000"/>
          </a:xfrm>
          <a:noFill/>
          <a:ln>
            <a:miter lim="800000"/>
            <a:headEnd/>
            <a:tailEnd/>
          </a:ln>
        </p:spPr>
        <p:txBody>
          <a:bodyPr vert="horz" wrap="square" lIns="91440" tIns="45720" rIns="91440" bIns="45720" numCol="1" anchor="t" anchorCtr="0" compatLnSpc="1">
            <a:prstTxWarp prst="textNoShape">
              <a:avLst/>
            </a:prstTxWarp>
          </a:bodyPr>
          <a:lstStyle/>
          <a:p>
            <a:br>
              <a:rPr lang="en-GB" dirty="0"/>
            </a:br>
            <a:r>
              <a:rPr lang="en-GB" dirty="0"/>
              <a:t>Changes to the DPM</a:t>
            </a:r>
          </a:p>
        </p:txBody>
      </p:sp>
      <p:sp>
        <p:nvSpPr>
          <p:cNvPr id="82947" name="Rectangle 3"/>
          <p:cNvSpPr>
            <a:spLocks noGrp="1" noChangeArrowheads="1"/>
          </p:cNvSpPr>
          <p:nvPr>
            <p:ph idx="1"/>
          </p:nvPr>
        </p:nvSpPr>
        <p:spPr>
          <a:xfrm>
            <a:off x="533400" y="1197818"/>
            <a:ext cx="8153400" cy="5543550"/>
          </a:xfrm>
        </p:spPr>
        <p:txBody>
          <a:bodyPr/>
          <a:lstStyle/>
          <a:p>
            <a:pPr marL="0" indent="0">
              <a:buNone/>
              <a:defRPr/>
            </a:pPr>
            <a:r>
              <a:rPr lang="en-GB" sz="2400" dirty="0">
                <a:solidFill>
                  <a:schemeClr val="bg2">
                    <a:lumMod val="25000"/>
                  </a:schemeClr>
                </a:solidFill>
              </a:rPr>
              <a:t>1979		First DPM</a:t>
            </a:r>
          </a:p>
          <a:p>
            <a:pPr marL="0" indent="0">
              <a:buNone/>
              <a:defRPr/>
            </a:pPr>
            <a:r>
              <a:rPr lang="en-GB" sz="2400" dirty="0">
                <a:solidFill>
                  <a:schemeClr val="bg2">
                    <a:lumMod val="25000"/>
                  </a:schemeClr>
                </a:solidFill>
              </a:rPr>
              <a:t>2005		Negative marking stopped in MCQ</a:t>
            </a:r>
          </a:p>
          <a:p>
            <a:pPr marL="0" indent="0">
              <a:buNone/>
              <a:defRPr/>
            </a:pPr>
            <a:r>
              <a:rPr lang="en-GB" sz="2400" dirty="0">
                <a:solidFill>
                  <a:schemeClr val="bg2">
                    <a:lumMod val="25000"/>
                  </a:schemeClr>
                </a:solidFill>
              </a:rPr>
              <a:t>2010		Viva exam changed to written CAP</a:t>
            </a:r>
          </a:p>
          <a:p>
            <a:pPr marL="0" indent="0">
              <a:buNone/>
              <a:defRPr/>
            </a:pPr>
            <a:r>
              <a:rPr lang="en-GB" sz="2400" dirty="0">
                <a:solidFill>
                  <a:schemeClr val="bg2">
                    <a:lumMod val="25000"/>
                  </a:schemeClr>
                </a:solidFill>
              </a:rPr>
              <a:t>2011		Essay paper discontinued		</a:t>
            </a:r>
          </a:p>
          <a:p>
            <a:pPr marL="0" indent="0">
              <a:buNone/>
              <a:defRPr/>
            </a:pPr>
            <a:r>
              <a:rPr lang="en-GB" sz="2400" dirty="0">
                <a:solidFill>
                  <a:schemeClr val="bg2">
                    <a:lumMod val="25000"/>
                  </a:schemeClr>
                </a:solidFill>
              </a:rPr>
              <a:t>2013		Diploma split into Part 1 and Part 2 </a:t>
            </a:r>
          </a:p>
          <a:p>
            <a:pPr marL="0" indent="0">
              <a:buNone/>
              <a:defRPr/>
            </a:pPr>
            <a:r>
              <a:rPr lang="en-GB" sz="2400" dirty="0">
                <a:solidFill>
                  <a:schemeClr val="bg2">
                    <a:lumMod val="25000"/>
                  </a:schemeClr>
                </a:solidFill>
              </a:rPr>
              <a:t>2019		DPM exam uses </a:t>
            </a:r>
            <a:r>
              <a:rPr lang="en-GB" sz="2400" dirty="0" err="1">
                <a:solidFill>
                  <a:schemeClr val="bg2">
                    <a:lumMod val="25000"/>
                  </a:schemeClr>
                </a:solidFill>
              </a:rPr>
              <a:t>Pharmatrain</a:t>
            </a:r>
            <a:r>
              <a:rPr lang="en-GB" sz="2400" dirty="0">
                <a:solidFill>
                  <a:schemeClr val="bg2">
                    <a:lumMod val="25000"/>
                  </a:schemeClr>
                </a:solidFill>
              </a:rPr>
              <a:t> 2018 syllabus</a:t>
            </a:r>
          </a:p>
          <a:p>
            <a:pPr marL="0" indent="0">
              <a:buNone/>
              <a:defRPr/>
            </a:pPr>
            <a:r>
              <a:rPr lang="en-GB" sz="2400" dirty="0">
                <a:solidFill>
                  <a:schemeClr val="bg2">
                    <a:lumMod val="25000"/>
                  </a:schemeClr>
                </a:solidFill>
              </a:rPr>
              <a:t>2019		CPM	awarded for Pass in Part 1 MCQ</a:t>
            </a:r>
          </a:p>
          <a:p>
            <a:pPr marL="0" indent="0">
              <a:buNone/>
              <a:defRPr/>
            </a:pPr>
            <a:r>
              <a:rPr lang="en-GB" sz="2400" dirty="0">
                <a:solidFill>
                  <a:schemeClr val="bg2">
                    <a:lumMod val="25000"/>
                  </a:schemeClr>
                </a:solidFill>
              </a:rPr>
              <a:t>2019		Pass one of the papers in Part 2, don’t have to 			retake it for 3 years	</a:t>
            </a:r>
          </a:p>
          <a:p>
            <a:pPr marL="0" indent="0">
              <a:buNone/>
              <a:defRPr/>
            </a:pPr>
            <a:r>
              <a:rPr lang="en-GB" sz="2400" dirty="0">
                <a:solidFill>
                  <a:srgbClr val="FF0000"/>
                </a:solidFill>
              </a:rPr>
              <a:t>2021		Electronic exams</a:t>
            </a:r>
            <a:r>
              <a:rPr lang="en-GB" sz="2400" dirty="0">
                <a:solidFill>
                  <a:schemeClr val="bg2">
                    <a:lumMod val="25000"/>
                  </a:schemeClr>
                </a:solidFill>
              </a:rPr>
              <a:t>	</a:t>
            </a:r>
            <a:br>
              <a:rPr lang="en-GB" sz="2400" dirty="0">
                <a:solidFill>
                  <a:schemeClr val="bg2">
                    <a:lumMod val="25000"/>
                  </a:schemeClr>
                </a:solidFill>
              </a:rPr>
            </a:br>
            <a:endParaRPr lang="en-GB" sz="2400" dirty="0">
              <a:solidFill>
                <a:schemeClr val="bg2">
                  <a:lumMod val="25000"/>
                </a:schemeClr>
              </a:solidFill>
            </a:endParaRPr>
          </a:p>
        </p:txBody>
      </p:sp>
    </p:spTree>
    <p:extLst>
      <p:ext uri="{BB962C8B-B14F-4D97-AF65-F5344CB8AC3E}">
        <p14:creationId xmlns:p14="http://schemas.microsoft.com/office/powerpoint/2010/main" val="4279075119"/>
      </p:ext>
    </p:extLst>
  </p:cSld>
  <p:clrMapOvr>
    <a:masterClrMapping/>
  </p:clrMapOvr>
  <p:transition>
    <p:wip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Overall Adjudication – Part 2</a:t>
            </a:r>
          </a:p>
        </p:txBody>
      </p:sp>
      <p:sp>
        <p:nvSpPr>
          <p:cNvPr id="3" name="Content Placeholder 2"/>
          <p:cNvSpPr>
            <a:spLocks noGrp="1"/>
          </p:cNvSpPr>
          <p:nvPr>
            <p:ph idx="1"/>
          </p:nvPr>
        </p:nvSpPr>
        <p:spPr/>
        <p:txBody>
          <a:bodyPr/>
          <a:lstStyle/>
          <a:p>
            <a:r>
              <a:rPr lang="en-GB" dirty="0">
                <a:solidFill>
                  <a:schemeClr val="bg2">
                    <a:lumMod val="50000"/>
                  </a:schemeClr>
                </a:solidFill>
              </a:rPr>
              <a:t>Any candidate who fails SAQ/CAP reviewed</a:t>
            </a:r>
          </a:p>
          <a:p>
            <a:r>
              <a:rPr lang="en-GB" dirty="0">
                <a:solidFill>
                  <a:schemeClr val="bg2">
                    <a:lumMod val="50000"/>
                  </a:schemeClr>
                </a:solidFill>
              </a:rPr>
              <a:t>Could a small change in a paper affect the overall result?</a:t>
            </a:r>
          </a:p>
          <a:p>
            <a:r>
              <a:rPr lang="en-GB" dirty="0">
                <a:solidFill>
                  <a:schemeClr val="bg2">
                    <a:lumMod val="50000"/>
                  </a:schemeClr>
                </a:solidFill>
              </a:rPr>
              <a:t>If yes, the marking is reviewed</a:t>
            </a:r>
          </a:p>
          <a:p>
            <a:r>
              <a:rPr lang="en-GB" dirty="0">
                <a:solidFill>
                  <a:schemeClr val="bg2">
                    <a:lumMod val="50000"/>
                  </a:schemeClr>
                </a:solidFill>
              </a:rPr>
              <a:t>BoE meeting discuss any borderline case / ratify results</a:t>
            </a:r>
          </a:p>
          <a:p>
            <a:endParaRPr lang="en-GB" dirty="0"/>
          </a:p>
          <a:p>
            <a:endParaRPr lang="en-GB" dirty="0"/>
          </a:p>
        </p:txBody>
      </p:sp>
    </p:spTree>
    <p:extLst>
      <p:ext uri="{BB962C8B-B14F-4D97-AF65-F5344CB8AC3E}">
        <p14:creationId xmlns:p14="http://schemas.microsoft.com/office/powerpoint/2010/main" val="2542322461"/>
      </p:ext>
    </p:extLst>
  </p:cSld>
  <p:clrMapOvr>
    <a:masterClrMapping/>
  </p:clrMapOvr>
  <p:transition>
    <p:wip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Don’t forget</a:t>
            </a:r>
          </a:p>
        </p:txBody>
      </p:sp>
      <p:sp>
        <p:nvSpPr>
          <p:cNvPr id="3" name="Content Placeholder 2"/>
          <p:cNvSpPr>
            <a:spLocks noGrp="1"/>
          </p:cNvSpPr>
          <p:nvPr>
            <p:ph idx="1"/>
          </p:nvPr>
        </p:nvSpPr>
        <p:spPr/>
        <p:txBody>
          <a:bodyPr/>
          <a:lstStyle/>
          <a:p>
            <a:r>
              <a:rPr lang="en-GB" dirty="0">
                <a:solidFill>
                  <a:schemeClr val="bg2">
                    <a:lumMod val="50000"/>
                  </a:schemeClr>
                </a:solidFill>
              </a:rPr>
              <a:t>Work together .... You are not competing with each other (study groups)</a:t>
            </a:r>
            <a:br>
              <a:rPr lang="en-GB" dirty="0">
                <a:solidFill>
                  <a:schemeClr val="bg2">
                    <a:lumMod val="50000"/>
                  </a:schemeClr>
                </a:solidFill>
              </a:rPr>
            </a:br>
            <a:endParaRPr lang="en-GB" dirty="0">
              <a:solidFill>
                <a:schemeClr val="bg2">
                  <a:lumMod val="50000"/>
                </a:schemeClr>
              </a:solidFill>
            </a:endParaRPr>
          </a:p>
          <a:p>
            <a:r>
              <a:rPr lang="en-GB" dirty="0">
                <a:solidFill>
                  <a:schemeClr val="bg2">
                    <a:lumMod val="50000"/>
                  </a:schemeClr>
                </a:solidFill>
              </a:rPr>
              <a:t>Look at past papers</a:t>
            </a:r>
            <a:br>
              <a:rPr lang="en-GB" dirty="0">
                <a:solidFill>
                  <a:schemeClr val="bg2">
                    <a:lumMod val="50000"/>
                  </a:schemeClr>
                </a:solidFill>
              </a:rPr>
            </a:br>
            <a:endParaRPr lang="en-GB" dirty="0">
              <a:solidFill>
                <a:schemeClr val="bg2">
                  <a:lumMod val="50000"/>
                </a:schemeClr>
              </a:solidFill>
            </a:endParaRPr>
          </a:p>
          <a:p>
            <a:r>
              <a:rPr lang="en-GB" dirty="0">
                <a:solidFill>
                  <a:schemeClr val="bg2">
                    <a:lumMod val="50000"/>
                  </a:schemeClr>
                </a:solidFill>
              </a:rPr>
              <a:t>Don’t run out of time</a:t>
            </a:r>
            <a:br>
              <a:rPr lang="en-GB" dirty="0">
                <a:solidFill>
                  <a:schemeClr val="bg2">
                    <a:lumMod val="50000"/>
                  </a:schemeClr>
                </a:solidFill>
              </a:rPr>
            </a:br>
            <a:endParaRPr lang="en-GB" dirty="0">
              <a:solidFill>
                <a:schemeClr val="bg2">
                  <a:lumMod val="50000"/>
                </a:schemeClr>
              </a:solidFill>
            </a:endParaRPr>
          </a:p>
          <a:p>
            <a:r>
              <a:rPr lang="en-GB" dirty="0">
                <a:solidFill>
                  <a:schemeClr val="bg2">
                    <a:lumMod val="50000"/>
                  </a:schemeClr>
                </a:solidFill>
              </a:rPr>
              <a:t>Look at the FPM website (past papers, BoE newsletters etc...)</a:t>
            </a:r>
          </a:p>
          <a:p>
            <a:endParaRPr lang="en-GB" dirty="0"/>
          </a:p>
          <a:p>
            <a:endParaRPr lang="en-GB" dirty="0"/>
          </a:p>
        </p:txBody>
      </p:sp>
    </p:spTree>
    <p:extLst>
      <p:ext uri="{BB962C8B-B14F-4D97-AF65-F5344CB8AC3E}">
        <p14:creationId xmlns:p14="http://schemas.microsoft.com/office/powerpoint/2010/main" val="4186084646"/>
      </p:ext>
    </p:extLst>
  </p:cSld>
  <p:clrMapOvr>
    <a:masterClrMapping/>
  </p:clrMapOvr>
  <p:transition>
    <p:wip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Good luck to those taking the DPM</a:t>
            </a:r>
          </a:p>
        </p:txBody>
      </p:sp>
      <p:sp>
        <p:nvSpPr>
          <p:cNvPr id="3" name="Content Placeholder 2"/>
          <p:cNvSpPr>
            <a:spLocks noGrp="1"/>
          </p:cNvSpPr>
          <p:nvPr>
            <p:ph idx="1"/>
          </p:nvPr>
        </p:nvSpPr>
        <p:spPr>
          <a:xfrm>
            <a:off x="685800" y="1981200"/>
            <a:ext cx="4246240" cy="4114800"/>
          </a:xfrm>
        </p:spPr>
        <p:txBody>
          <a:bodyPr/>
          <a:lstStyle/>
          <a:p>
            <a:r>
              <a:rPr lang="en-GB" dirty="0">
                <a:solidFill>
                  <a:schemeClr val="bg2">
                    <a:lumMod val="50000"/>
                  </a:schemeClr>
                </a:solidFill>
              </a:rPr>
              <a:t>Once you have your CCT, we will write to you to join the Board of Examiners</a:t>
            </a:r>
            <a:br>
              <a:rPr lang="en-GB" dirty="0">
                <a:solidFill>
                  <a:schemeClr val="bg2">
                    <a:lumMod val="50000"/>
                  </a:schemeClr>
                </a:solidFill>
              </a:rPr>
            </a:br>
            <a:endParaRPr lang="en-GB" dirty="0">
              <a:solidFill>
                <a:schemeClr val="bg2">
                  <a:lumMod val="50000"/>
                </a:schemeClr>
              </a:solidFill>
            </a:endParaRPr>
          </a:p>
          <a:p>
            <a:r>
              <a:rPr lang="en-GB" dirty="0">
                <a:solidFill>
                  <a:schemeClr val="bg2">
                    <a:lumMod val="50000"/>
                  </a:schemeClr>
                </a:solidFill>
              </a:rPr>
              <a:t>Please give something back!</a:t>
            </a:r>
          </a:p>
        </p:txBody>
      </p:sp>
      <p:pic>
        <p:nvPicPr>
          <p:cNvPr id="4" name="Picture 2" descr="http://www.submerged.co.uk/gfx/k/kitchener5big.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2040" y="1988840"/>
            <a:ext cx="3822470" cy="43924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0382636"/>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C8EC0-F9B3-4793-BA97-6B8D2ADA4F03}"/>
              </a:ext>
            </a:extLst>
          </p:cNvPr>
          <p:cNvSpPr>
            <a:spLocks noGrp="1"/>
          </p:cNvSpPr>
          <p:nvPr>
            <p:ph type="title"/>
          </p:nvPr>
        </p:nvSpPr>
        <p:spPr>
          <a:xfrm>
            <a:off x="457200" y="274638"/>
            <a:ext cx="8229600" cy="563562"/>
          </a:xfrm>
        </p:spPr>
        <p:txBody>
          <a:bodyPr/>
          <a:lstStyle/>
          <a:p>
            <a:r>
              <a:rPr lang="en-GB" dirty="0"/>
              <a:t>Current format of the DPM exam</a:t>
            </a:r>
          </a:p>
        </p:txBody>
      </p:sp>
      <p:sp>
        <p:nvSpPr>
          <p:cNvPr id="3" name="Content Placeholder 2">
            <a:extLst>
              <a:ext uri="{FF2B5EF4-FFF2-40B4-BE49-F238E27FC236}">
                <a16:creationId xmlns:a16="http://schemas.microsoft.com/office/drawing/2014/main" id="{76E162BF-EA76-4E60-A080-7EB103D8D1BC}"/>
              </a:ext>
            </a:extLst>
          </p:cNvPr>
          <p:cNvSpPr>
            <a:spLocks noGrp="1"/>
          </p:cNvSpPr>
          <p:nvPr>
            <p:ph idx="1"/>
          </p:nvPr>
        </p:nvSpPr>
        <p:spPr>
          <a:xfrm>
            <a:off x="533400" y="1196752"/>
            <a:ext cx="8153400" cy="5386610"/>
          </a:xfrm>
        </p:spPr>
        <p:txBody>
          <a:bodyPr>
            <a:normAutofit lnSpcReduction="10000"/>
          </a:bodyPr>
          <a:lstStyle/>
          <a:p>
            <a:r>
              <a:rPr lang="en-GB" sz="2400" dirty="0">
                <a:solidFill>
                  <a:srgbClr val="FF0000"/>
                </a:solidFill>
              </a:rPr>
              <a:t>Part 1 MCQ </a:t>
            </a:r>
          </a:p>
          <a:p>
            <a:pPr lvl="1"/>
            <a:r>
              <a:rPr lang="en-GB" sz="2000" dirty="0"/>
              <a:t>75 question stems, each with 5 true/false completions in 2.5 h</a:t>
            </a:r>
          </a:p>
          <a:p>
            <a:pPr lvl="1"/>
            <a:r>
              <a:rPr lang="en-GB" sz="2000" dirty="0"/>
              <a:t>Held annually in mid September </a:t>
            </a:r>
          </a:p>
          <a:p>
            <a:pPr lvl="1"/>
            <a:endParaRPr lang="en-GB" sz="2000" dirty="0"/>
          </a:p>
          <a:p>
            <a:r>
              <a:rPr lang="en-GB" sz="2400" dirty="0"/>
              <a:t>CPM is awarded on passing Part 1</a:t>
            </a:r>
          </a:p>
          <a:p>
            <a:r>
              <a:rPr lang="en-GB" sz="2400" dirty="0"/>
              <a:t>Candidates must pass Part 1 before being eligible to sit Part 2</a:t>
            </a:r>
          </a:p>
          <a:p>
            <a:r>
              <a:rPr lang="en-GB" sz="2400" dirty="0"/>
              <a:t>Candidates may sit both parts same year</a:t>
            </a:r>
          </a:p>
          <a:p>
            <a:endParaRPr lang="en-GB" sz="2400" dirty="0"/>
          </a:p>
          <a:p>
            <a:r>
              <a:rPr lang="en-GB" sz="2400" dirty="0">
                <a:solidFill>
                  <a:srgbClr val="FF0000"/>
                </a:solidFill>
              </a:rPr>
              <a:t>Part 2 SAQ and CAP</a:t>
            </a:r>
          </a:p>
          <a:p>
            <a:pPr lvl="1"/>
            <a:r>
              <a:rPr lang="en-GB" sz="2000" dirty="0"/>
              <a:t>SAQ – 10 questions in 2.5h</a:t>
            </a:r>
          </a:p>
          <a:p>
            <a:pPr lvl="1"/>
            <a:r>
              <a:rPr lang="en-GB" sz="2000" dirty="0"/>
              <a:t>Critical appraisal paper (CAP) – read and answer questions on a published paper in 2.5h</a:t>
            </a:r>
          </a:p>
          <a:p>
            <a:pPr lvl="1"/>
            <a:r>
              <a:rPr lang="en-GB" sz="2000" dirty="0"/>
              <a:t>Held annually in mid October </a:t>
            </a:r>
          </a:p>
          <a:p>
            <a:pPr lvl="1"/>
            <a:endParaRPr lang="en-GB" sz="2000" dirty="0"/>
          </a:p>
          <a:p>
            <a:pPr>
              <a:defRPr/>
            </a:pPr>
            <a:r>
              <a:rPr lang="en-GB" sz="2400" dirty="0"/>
              <a:t>DPM is awarded on passing Part 2</a:t>
            </a:r>
          </a:p>
        </p:txBody>
      </p:sp>
    </p:spTree>
    <p:extLst>
      <p:ext uri="{BB962C8B-B14F-4D97-AF65-F5344CB8AC3E}">
        <p14:creationId xmlns:p14="http://schemas.microsoft.com/office/powerpoint/2010/main" val="3371738939"/>
      </p:ext>
    </p:extLst>
  </p:cSld>
  <p:clrMapOvr>
    <a:masterClrMapping/>
  </p:clrMapOvr>
  <p:transition>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bwMode="auto">
          <a:xfrm>
            <a:off x="628650" y="365127"/>
            <a:ext cx="7886700" cy="543594"/>
          </a:xfrm>
          <a:noFill/>
          <a:ln>
            <a:miter lim="800000"/>
            <a:headEnd/>
            <a:tailEnd/>
          </a:ln>
        </p:spPr>
        <p:txBody>
          <a:bodyPr vert="horz" wrap="square" lIns="91440" tIns="45720" rIns="91440" bIns="45720" numCol="1" anchor="t" anchorCtr="0" compatLnSpc="1">
            <a:prstTxWarp prst="textNoShape">
              <a:avLst/>
            </a:prstTxWarp>
            <a:normAutofit fontScale="90000"/>
          </a:bodyPr>
          <a:lstStyle/>
          <a:p>
            <a:r>
              <a:rPr lang="en-GB" dirty="0"/>
              <a:t>Part 1 and Part 2</a:t>
            </a:r>
          </a:p>
        </p:txBody>
      </p:sp>
      <p:sp>
        <p:nvSpPr>
          <p:cNvPr id="3" name="Content Placeholder 2"/>
          <p:cNvSpPr>
            <a:spLocks noGrp="1"/>
          </p:cNvSpPr>
          <p:nvPr>
            <p:ph idx="1"/>
          </p:nvPr>
        </p:nvSpPr>
        <p:spPr>
          <a:xfrm>
            <a:off x="539750" y="1052513"/>
            <a:ext cx="8352730" cy="5181600"/>
          </a:xfrm>
        </p:spPr>
        <p:txBody>
          <a:bodyPr>
            <a:normAutofit fontScale="92500" lnSpcReduction="10000"/>
          </a:bodyPr>
          <a:lstStyle/>
          <a:p>
            <a:pPr marL="0" indent="0">
              <a:buFont typeface="Arial" panose="020B0604020202020204" pitchFamily="34" charset="0"/>
              <a:buNone/>
              <a:defRPr/>
            </a:pPr>
            <a:r>
              <a:rPr lang="en-GB" sz="2400" dirty="0">
                <a:solidFill>
                  <a:schemeClr val="accent3">
                    <a:lumMod val="75000"/>
                  </a:schemeClr>
                </a:solidFill>
              </a:rPr>
              <a:t>We recommend applying for both Parts 1 &amp; 2 in the same year</a:t>
            </a:r>
          </a:p>
          <a:p>
            <a:pPr>
              <a:defRPr/>
            </a:pPr>
            <a:r>
              <a:rPr lang="en-GB" sz="2200" dirty="0">
                <a:solidFill>
                  <a:srgbClr val="C00000"/>
                </a:solidFill>
              </a:rPr>
              <a:t>If you fail Part 1, you get a refund of Part 2</a:t>
            </a:r>
          </a:p>
          <a:p>
            <a:pPr>
              <a:defRPr/>
            </a:pPr>
            <a:r>
              <a:rPr lang="en-GB" sz="2200" dirty="0">
                <a:solidFill>
                  <a:srgbClr val="C00000"/>
                </a:solidFill>
              </a:rPr>
              <a:t>If you pass Part 1, but defer Part 2, get a refund minus admin fee</a:t>
            </a:r>
          </a:p>
          <a:p>
            <a:pPr>
              <a:defRPr/>
            </a:pPr>
            <a:r>
              <a:rPr lang="en-GB" sz="2200" dirty="0">
                <a:solidFill>
                  <a:srgbClr val="C00000"/>
                </a:solidFill>
              </a:rPr>
              <a:t>You cannot take Part 2, if you pass Part 1, in same year unless you’ve applied</a:t>
            </a:r>
          </a:p>
          <a:p>
            <a:pPr>
              <a:defRPr/>
            </a:pPr>
            <a:endParaRPr lang="en-GB" sz="2400" dirty="0">
              <a:solidFill>
                <a:srgbClr val="C00000"/>
              </a:solidFill>
            </a:endParaRPr>
          </a:p>
          <a:p>
            <a:pPr marL="0" indent="0">
              <a:buNone/>
              <a:defRPr/>
            </a:pPr>
            <a:r>
              <a:rPr lang="en-GB" sz="2400" dirty="0">
                <a:solidFill>
                  <a:schemeClr val="bg2">
                    <a:lumMod val="50000"/>
                  </a:schemeClr>
                </a:solidFill>
              </a:rPr>
              <a:t>From 2019, if you pass one of the Part 2 papers but fail the other, you only have to retake the paper you failed next time</a:t>
            </a:r>
          </a:p>
          <a:p>
            <a:pPr>
              <a:defRPr/>
            </a:pPr>
            <a:r>
              <a:rPr lang="en-GB" sz="2200" dirty="0">
                <a:solidFill>
                  <a:srgbClr val="C00000"/>
                </a:solidFill>
              </a:rPr>
              <a:t>You have to attempt both the SAQ and the CAP together the first time; </a:t>
            </a:r>
          </a:p>
          <a:p>
            <a:pPr>
              <a:defRPr/>
            </a:pPr>
            <a:r>
              <a:rPr lang="en-GB" sz="2200" dirty="0">
                <a:solidFill>
                  <a:srgbClr val="C00000"/>
                </a:solidFill>
              </a:rPr>
              <a:t>A pass in one of the Part 2 papers is time-limited, in order to maintain the expected standard for current knowledge across the curriculum:</a:t>
            </a:r>
          </a:p>
          <a:p>
            <a:pPr lvl="1">
              <a:defRPr/>
            </a:pPr>
            <a:r>
              <a:rPr lang="en-GB" sz="1900" dirty="0">
                <a:solidFill>
                  <a:srgbClr val="C00000"/>
                </a:solidFill>
              </a:rPr>
              <a:t>Candidates have 3 opportunities to pass the previously failed paper (generally 3 years) before having to re-sit the paper they already passed. </a:t>
            </a:r>
          </a:p>
          <a:p>
            <a:pPr lvl="1">
              <a:defRPr/>
            </a:pPr>
            <a:r>
              <a:rPr lang="en-GB" sz="1900" dirty="0">
                <a:solidFill>
                  <a:srgbClr val="C00000"/>
                </a:solidFill>
              </a:rPr>
              <a:t>Example: If a candidate takes the Part 2 in 2019, and passes the SAQ but fails the CAP, they then have the yearly sitting in 2020, 2021 and 2022 to pass the CAP separately. If they don’t pass the CAP in 2022, they then have to start again with the Part 2 and take both the SAQ and CAP together. </a:t>
            </a:r>
          </a:p>
          <a:p>
            <a:pPr lvl="1">
              <a:defRPr/>
            </a:pPr>
            <a:r>
              <a:rPr lang="en-GB" sz="1900" dirty="0">
                <a:solidFill>
                  <a:srgbClr val="C00000"/>
                </a:solidFill>
              </a:rPr>
              <a:t>The FPM can allow an extension if there are extenuating circumstances</a:t>
            </a:r>
          </a:p>
          <a:p>
            <a:pPr>
              <a:defRPr/>
            </a:pPr>
            <a:endParaRPr lang="en-GB" sz="2200" dirty="0">
              <a:solidFill>
                <a:srgbClr val="C00000"/>
              </a:solidFill>
            </a:endParaRPr>
          </a:p>
          <a:p>
            <a:pPr>
              <a:defRPr/>
            </a:pPr>
            <a:endParaRPr lang="en-GB" sz="2200" dirty="0">
              <a:solidFill>
                <a:srgbClr val="C00000"/>
              </a:solidFill>
            </a:endParaRPr>
          </a:p>
          <a:p>
            <a:pPr lvl="1">
              <a:defRPr/>
            </a:pPr>
            <a:endParaRPr lang="en-GB" sz="2200" dirty="0">
              <a:solidFill>
                <a:srgbClr val="C00000"/>
              </a:solidFill>
            </a:endParaRPr>
          </a:p>
          <a:p>
            <a:pPr>
              <a:defRPr/>
            </a:pPr>
            <a:endParaRPr lang="en-GB" dirty="0"/>
          </a:p>
        </p:txBody>
      </p:sp>
    </p:spTree>
    <p:extLst>
      <p:ext uri="{BB962C8B-B14F-4D97-AF65-F5344CB8AC3E}">
        <p14:creationId xmlns:p14="http://schemas.microsoft.com/office/powerpoint/2010/main" val="3393120851"/>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GB" sz="3200" dirty="0"/>
              <a:t>Exam Specification (from 2018 onward)</a:t>
            </a:r>
          </a:p>
        </p:txBody>
      </p:sp>
      <p:sp>
        <p:nvSpPr>
          <p:cNvPr id="28675" name="Rectangle 3"/>
          <p:cNvSpPr>
            <a:spLocks noGrp="1" noChangeArrowheads="1"/>
          </p:cNvSpPr>
          <p:nvPr>
            <p:ph type="body" sz="half" idx="1"/>
          </p:nvPr>
        </p:nvSpPr>
        <p:spPr>
          <a:xfrm>
            <a:off x="195262" y="1341487"/>
            <a:ext cx="3656013" cy="3095625"/>
          </a:xfrm>
        </p:spPr>
        <p:txBody>
          <a:bodyPr/>
          <a:lstStyle/>
          <a:p>
            <a:r>
              <a:rPr lang="en-GB" sz="2200" dirty="0">
                <a:solidFill>
                  <a:schemeClr val="bg2">
                    <a:lumMod val="50000"/>
                  </a:schemeClr>
                </a:solidFill>
              </a:rPr>
              <a:t>Required by GMC</a:t>
            </a:r>
          </a:p>
          <a:p>
            <a:r>
              <a:rPr lang="en-GB" sz="2200" dirty="0">
                <a:solidFill>
                  <a:schemeClr val="bg2">
                    <a:lumMod val="50000"/>
                  </a:schemeClr>
                </a:solidFill>
              </a:rPr>
              <a:t>Provides a more defined structure for the content of the exam</a:t>
            </a:r>
          </a:p>
          <a:p>
            <a:r>
              <a:rPr lang="en-GB" sz="2200" dirty="0">
                <a:solidFill>
                  <a:schemeClr val="bg2">
                    <a:lumMod val="50000"/>
                  </a:schemeClr>
                </a:solidFill>
              </a:rPr>
              <a:t>Also provides for structured feedback to unsuccessful candidates</a:t>
            </a:r>
          </a:p>
          <a:p>
            <a:endParaRPr lang="en-GB" sz="1800" dirty="0"/>
          </a:p>
          <a:p>
            <a:endParaRPr lang="en-GB" sz="2000" dirty="0"/>
          </a:p>
          <a:p>
            <a:endParaRPr lang="en-GB" sz="2000" dirty="0"/>
          </a:p>
        </p:txBody>
      </p:sp>
      <p:sp>
        <p:nvSpPr>
          <p:cNvPr id="28677" name="Text Box 5"/>
          <p:cNvSpPr txBox="1">
            <a:spLocks noChangeArrowheads="1"/>
          </p:cNvSpPr>
          <p:nvPr/>
        </p:nvSpPr>
        <p:spPr bwMode="auto">
          <a:xfrm>
            <a:off x="539750" y="4221163"/>
            <a:ext cx="3311525" cy="457200"/>
          </a:xfrm>
          <a:prstGeom prst="rect">
            <a:avLst/>
          </a:prstGeom>
          <a:noFill/>
          <a:ln w="9525">
            <a:noFill/>
            <a:miter lim="800000"/>
            <a:headEnd/>
            <a:tailEnd/>
          </a:ln>
          <a:effectLst/>
        </p:spPr>
        <p:txBody>
          <a:bodyPr>
            <a:spAutoFit/>
          </a:bodyPr>
          <a:lstStyle/>
          <a:p>
            <a:pPr>
              <a:spcBef>
                <a:spcPct val="50000"/>
              </a:spcBef>
            </a:pPr>
            <a:endParaRPr lang="en-GB"/>
          </a:p>
        </p:txBody>
      </p:sp>
      <p:sp>
        <p:nvSpPr>
          <p:cNvPr id="28679" name="Text Box 8"/>
          <p:cNvSpPr txBox="1">
            <a:spLocks noChangeArrowheads="1"/>
          </p:cNvSpPr>
          <p:nvPr/>
        </p:nvSpPr>
        <p:spPr bwMode="auto">
          <a:xfrm>
            <a:off x="1259681" y="4497222"/>
            <a:ext cx="1871662" cy="400110"/>
          </a:xfrm>
          <a:prstGeom prst="rect">
            <a:avLst/>
          </a:prstGeom>
          <a:noFill/>
          <a:ln w="9525">
            <a:noFill/>
            <a:miter lim="800000"/>
            <a:headEnd/>
            <a:tailEnd/>
          </a:ln>
          <a:effectLst/>
        </p:spPr>
        <p:txBody>
          <a:bodyPr>
            <a:spAutoFit/>
          </a:bodyPr>
          <a:lstStyle/>
          <a:p>
            <a:pPr>
              <a:spcBef>
                <a:spcPct val="50000"/>
              </a:spcBef>
            </a:pPr>
            <a:r>
              <a:rPr lang="en-GB" sz="2000" dirty="0">
                <a:solidFill>
                  <a:srgbClr val="C00000"/>
                </a:solidFill>
              </a:rPr>
              <a:t>SAQ Paper</a:t>
            </a:r>
          </a:p>
        </p:txBody>
      </p:sp>
      <p:grpSp>
        <p:nvGrpSpPr>
          <p:cNvPr id="7" name="Group 6">
            <a:extLst>
              <a:ext uri="{FF2B5EF4-FFF2-40B4-BE49-F238E27FC236}">
                <a16:creationId xmlns:a16="http://schemas.microsoft.com/office/drawing/2014/main" id="{FE1178C9-199A-4EC8-BB3B-34CA7F5651C9}"/>
              </a:ext>
            </a:extLst>
          </p:cNvPr>
          <p:cNvGrpSpPr/>
          <p:nvPr/>
        </p:nvGrpSpPr>
        <p:grpSpPr>
          <a:xfrm>
            <a:off x="3953080" y="961982"/>
            <a:ext cx="4991100" cy="4051194"/>
            <a:chOff x="3953080" y="846138"/>
            <a:chExt cx="4991100" cy="4051194"/>
          </a:xfrm>
        </p:grpSpPr>
        <p:sp>
          <p:nvSpPr>
            <p:cNvPr id="28680" name="Text Box 9"/>
            <p:cNvSpPr txBox="1">
              <a:spLocks noChangeArrowheads="1"/>
            </p:cNvSpPr>
            <p:nvPr/>
          </p:nvSpPr>
          <p:spPr bwMode="auto">
            <a:xfrm>
              <a:off x="5481753" y="846138"/>
              <a:ext cx="1871662" cy="400110"/>
            </a:xfrm>
            <a:prstGeom prst="rect">
              <a:avLst/>
            </a:prstGeom>
            <a:noFill/>
            <a:ln w="9525">
              <a:noFill/>
              <a:miter lim="800000"/>
              <a:headEnd/>
              <a:tailEnd/>
            </a:ln>
            <a:effectLst/>
          </p:spPr>
          <p:txBody>
            <a:bodyPr>
              <a:spAutoFit/>
            </a:bodyPr>
            <a:lstStyle/>
            <a:p>
              <a:pPr>
                <a:spcBef>
                  <a:spcPct val="50000"/>
                </a:spcBef>
              </a:pPr>
              <a:r>
                <a:rPr lang="en-GB" sz="2000" dirty="0">
                  <a:solidFill>
                    <a:srgbClr val="C00000"/>
                  </a:solidFill>
                </a:rPr>
                <a:t>MCQ Paper</a:t>
              </a:r>
            </a:p>
          </p:txBody>
        </p:sp>
        <p:pic>
          <p:nvPicPr>
            <p:cNvPr id="2" name="Picture 1">
              <a:extLst>
                <a:ext uri="{FF2B5EF4-FFF2-40B4-BE49-F238E27FC236}">
                  <a16:creationId xmlns:a16="http://schemas.microsoft.com/office/drawing/2014/main" id="{7FBB97FD-1D09-4796-BFB5-B8C0F0081546}"/>
                </a:ext>
              </a:extLst>
            </p:cNvPr>
            <p:cNvPicPr>
              <a:picLocks noChangeAspect="1"/>
            </p:cNvPicPr>
            <p:nvPr/>
          </p:nvPicPr>
          <p:blipFill>
            <a:blip r:embed="rId3"/>
            <a:stretch>
              <a:fillRect/>
            </a:stretch>
          </p:blipFill>
          <p:spPr>
            <a:xfrm>
              <a:off x="3953080" y="1201632"/>
              <a:ext cx="4991100" cy="3695700"/>
            </a:xfrm>
            <a:prstGeom prst="rect">
              <a:avLst/>
            </a:prstGeom>
          </p:spPr>
        </p:pic>
      </p:grpSp>
      <p:pic>
        <p:nvPicPr>
          <p:cNvPr id="8" name="Picture 7">
            <a:extLst>
              <a:ext uri="{FF2B5EF4-FFF2-40B4-BE49-F238E27FC236}">
                <a16:creationId xmlns:a16="http://schemas.microsoft.com/office/drawing/2014/main" id="{FBC2E1B9-32D3-41BC-B74E-CA2641CE98D1}"/>
              </a:ext>
            </a:extLst>
          </p:cNvPr>
          <p:cNvPicPr>
            <a:picLocks noChangeAspect="1"/>
          </p:cNvPicPr>
          <p:nvPr/>
        </p:nvPicPr>
        <p:blipFill>
          <a:blip r:embed="rId4"/>
          <a:stretch>
            <a:fillRect/>
          </a:stretch>
        </p:blipFill>
        <p:spPr>
          <a:xfrm>
            <a:off x="263236" y="4941624"/>
            <a:ext cx="4876800" cy="1809750"/>
          </a:xfrm>
          <a:prstGeom prst="rect">
            <a:avLst/>
          </a:prstGeom>
          <a:ln w="3175">
            <a:solidFill>
              <a:schemeClr val="tx1"/>
            </a:solidFill>
          </a:ln>
        </p:spPr>
      </p:pic>
    </p:spTree>
    <p:extLst>
      <p:ext uri="{BB962C8B-B14F-4D97-AF65-F5344CB8AC3E}">
        <p14:creationId xmlns:p14="http://schemas.microsoft.com/office/powerpoint/2010/main" val="2116550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82861-5A3F-4F24-84B7-007AAAD2CC57}"/>
              </a:ext>
            </a:extLst>
          </p:cNvPr>
          <p:cNvSpPr>
            <a:spLocks noGrp="1"/>
          </p:cNvSpPr>
          <p:nvPr>
            <p:ph type="title"/>
          </p:nvPr>
        </p:nvSpPr>
        <p:spPr/>
        <p:txBody>
          <a:bodyPr/>
          <a:lstStyle/>
          <a:p>
            <a:r>
              <a:rPr lang="en-GB" dirty="0"/>
              <a:t>2019 examination</a:t>
            </a:r>
          </a:p>
        </p:txBody>
      </p:sp>
      <p:sp>
        <p:nvSpPr>
          <p:cNvPr id="3" name="Text Placeholder 2">
            <a:extLst>
              <a:ext uri="{FF2B5EF4-FFF2-40B4-BE49-F238E27FC236}">
                <a16:creationId xmlns:a16="http://schemas.microsoft.com/office/drawing/2014/main" id="{AF766E5E-6F39-40C9-A3C4-F0FAB2F0F601}"/>
              </a:ext>
            </a:extLst>
          </p:cNvPr>
          <p:cNvSpPr>
            <a:spLocks noGrp="1"/>
          </p:cNvSpPr>
          <p:nvPr>
            <p:ph type="body" sz="half" idx="1"/>
          </p:nvPr>
        </p:nvSpPr>
        <p:spPr>
          <a:xfrm>
            <a:off x="533400" y="1417638"/>
            <a:ext cx="7350968" cy="4602162"/>
          </a:xfrm>
        </p:spPr>
        <p:txBody>
          <a:bodyPr/>
          <a:lstStyle/>
          <a:p>
            <a:r>
              <a:rPr lang="en-GB" dirty="0"/>
              <a:t>Pass rate for MCQ 79.5%</a:t>
            </a:r>
          </a:p>
          <a:p>
            <a:r>
              <a:rPr lang="en-GB" dirty="0"/>
              <a:t>Pass rate for Part 2: 43 took Part 2 &amp; 32 passed (74.4%)</a:t>
            </a:r>
          </a:p>
          <a:p>
            <a:pPr lvl="1"/>
            <a:r>
              <a:rPr lang="en-GB" dirty="0"/>
              <a:t>3 distinctions</a:t>
            </a:r>
          </a:p>
          <a:p>
            <a:pPr lvl="1"/>
            <a:r>
              <a:rPr lang="en-GB" dirty="0"/>
              <a:t>4 failed both CAP and SAQ</a:t>
            </a:r>
          </a:p>
          <a:p>
            <a:pPr lvl="1"/>
            <a:r>
              <a:rPr lang="en-GB" dirty="0"/>
              <a:t>4 failed the SAQ only</a:t>
            </a:r>
          </a:p>
          <a:p>
            <a:pPr lvl="1"/>
            <a:r>
              <a:rPr lang="en-GB" dirty="0"/>
              <a:t>3 failed the CAP only</a:t>
            </a:r>
          </a:p>
        </p:txBody>
      </p:sp>
      <p:pic>
        <p:nvPicPr>
          <p:cNvPr id="7" name="Graphic 6" descr="Ribbon">
            <a:extLst>
              <a:ext uri="{FF2B5EF4-FFF2-40B4-BE49-F238E27FC236}">
                <a16:creationId xmlns:a16="http://schemas.microsoft.com/office/drawing/2014/main" id="{AB42D240-17C5-4C88-AC53-04C9D9A00DF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6216" y="3640162"/>
            <a:ext cx="1800200" cy="1800200"/>
          </a:xfrm>
          <a:prstGeom prst="rect">
            <a:avLst/>
          </a:prstGeom>
        </p:spPr>
      </p:pic>
    </p:spTree>
    <p:extLst>
      <p:ext uri="{BB962C8B-B14F-4D97-AF65-F5344CB8AC3E}">
        <p14:creationId xmlns:p14="http://schemas.microsoft.com/office/powerpoint/2010/main" val="19224070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3">
            <a:alpha val="75000"/>
          </a:schemeClr>
        </a:solidFill>
        <a:effectLst/>
      </p:bgPr>
    </p:bg>
    <p:spTree>
      <p:nvGrpSpPr>
        <p:cNvPr id="1" name=""/>
        <p:cNvGrpSpPr/>
        <p:nvPr/>
      </p:nvGrpSpPr>
      <p:grpSpPr>
        <a:xfrm>
          <a:off x="0" y="0"/>
          <a:ext cx="0" cy="0"/>
          <a:chOff x="0" y="0"/>
          <a:chExt cx="0" cy="0"/>
        </a:xfrm>
      </p:grpSpPr>
      <p:sp>
        <p:nvSpPr>
          <p:cNvPr id="4" name="Text Placeholder 2"/>
          <p:cNvSpPr txBox="1">
            <a:spLocks/>
          </p:cNvSpPr>
          <p:nvPr/>
        </p:nvSpPr>
        <p:spPr bwMode="auto">
          <a:xfrm>
            <a:off x="323528" y="4797152"/>
            <a:ext cx="8712968" cy="15001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a:spcBef>
                <a:spcPct val="20000"/>
              </a:spcBef>
              <a:defRPr/>
            </a:pPr>
            <a:endParaRPr lang="en-GB" sz="2800" kern="0" dirty="0">
              <a:solidFill>
                <a:srgbClr val="007BF6"/>
              </a:solidFill>
              <a:latin typeface="Arial" pitchFamily="34" charset="0"/>
              <a:cs typeface="Arial" pitchFamily="34" charset="0"/>
            </a:endParaRPr>
          </a:p>
        </p:txBody>
      </p:sp>
      <p:sp>
        <p:nvSpPr>
          <p:cNvPr id="5" name="Text Placeholder 2"/>
          <p:cNvSpPr txBox="1">
            <a:spLocks/>
          </p:cNvSpPr>
          <p:nvPr/>
        </p:nvSpPr>
        <p:spPr bwMode="auto">
          <a:xfrm>
            <a:off x="755576" y="2492896"/>
            <a:ext cx="7772400" cy="15001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marL="0" indent="0" algn="l" rtl="0" eaLnBrk="0" fontAlgn="base" hangingPunct="0">
              <a:spcBef>
                <a:spcPts val="1200"/>
              </a:spcBef>
              <a:spcAft>
                <a:spcPct val="0"/>
              </a:spcAft>
              <a:buNone/>
              <a:defRPr sz="2000">
                <a:solidFill>
                  <a:schemeClr val="bg2"/>
                </a:solidFill>
                <a:latin typeface="Arial" pitchFamily="34" charset="0"/>
                <a:ea typeface="+mn-ea"/>
                <a:cs typeface="Arial" pitchFamily="34" charset="0"/>
              </a:defRPr>
            </a:lvl1pPr>
            <a:lvl2pPr marL="457200" indent="0" algn="l" rtl="0" eaLnBrk="0" fontAlgn="base" hangingPunct="0">
              <a:spcBef>
                <a:spcPts val="1200"/>
              </a:spcBef>
              <a:spcAft>
                <a:spcPct val="0"/>
              </a:spcAft>
              <a:buSzPct val="75000"/>
              <a:buNone/>
              <a:defRPr sz="1800">
                <a:solidFill>
                  <a:schemeClr val="bg2"/>
                </a:solidFill>
                <a:latin typeface="Arial" pitchFamily="34" charset="0"/>
                <a:cs typeface="Arial" pitchFamily="34" charset="0"/>
              </a:defRPr>
            </a:lvl2pPr>
            <a:lvl3pPr marL="914400" indent="0" algn="l" rtl="0" eaLnBrk="0" fontAlgn="base" hangingPunct="0">
              <a:spcBef>
                <a:spcPts val="1200"/>
              </a:spcBef>
              <a:spcAft>
                <a:spcPct val="0"/>
              </a:spcAft>
              <a:buNone/>
              <a:defRPr sz="1600">
                <a:solidFill>
                  <a:schemeClr val="bg2"/>
                </a:solidFill>
                <a:latin typeface="Arial" pitchFamily="34" charset="0"/>
                <a:cs typeface="Arial" pitchFamily="34" charset="0"/>
              </a:defRPr>
            </a:lvl3pPr>
            <a:lvl4pPr marL="1371600" indent="0" algn="l" rtl="0" eaLnBrk="0" fontAlgn="base" hangingPunct="0">
              <a:spcBef>
                <a:spcPts val="1200"/>
              </a:spcBef>
              <a:spcAft>
                <a:spcPct val="0"/>
              </a:spcAft>
              <a:buNone/>
              <a:defRPr sz="1400">
                <a:solidFill>
                  <a:schemeClr val="bg2"/>
                </a:solidFill>
                <a:latin typeface="Arial" pitchFamily="34" charset="0"/>
                <a:cs typeface="Arial" pitchFamily="34" charset="0"/>
              </a:defRPr>
            </a:lvl4pPr>
            <a:lvl5pPr marL="1828800" indent="0" algn="l" rtl="0" eaLnBrk="0" fontAlgn="base" hangingPunct="0">
              <a:spcBef>
                <a:spcPts val="1200"/>
              </a:spcBef>
              <a:spcAft>
                <a:spcPct val="0"/>
              </a:spcAft>
              <a:buNone/>
              <a:defRPr sz="1400">
                <a:solidFill>
                  <a:schemeClr val="bg2"/>
                </a:solidFill>
                <a:latin typeface="Arial" pitchFamily="34" charset="0"/>
                <a:cs typeface="Arial" pitchFamily="34" charset="0"/>
              </a:defRPr>
            </a:lvl5pPr>
            <a:lvl6pPr marL="2286000" indent="0" algn="l" rtl="0" eaLnBrk="0" fontAlgn="base" hangingPunct="0">
              <a:spcBef>
                <a:spcPct val="20000"/>
              </a:spcBef>
              <a:spcAft>
                <a:spcPct val="0"/>
              </a:spcAft>
              <a:buNone/>
              <a:defRPr sz="1400">
                <a:solidFill>
                  <a:srgbClr val="FFFF66"/>
                </a:solidFill>
                <a:latin typeface="+mn-lt"/>
              </a:defRPr>
            </a:lvl6pPr>
            <a:lvl7pPr marL="2743200" indent="0" algn="l" rtl="0" eaLnBrk="0" fontAlgn="base" hangingPunct="0">
              <a:spcBef>
                <a:spcPct val="20000"/>
              </a:spcBef>
              <a:spcAft>
                <a:spcPct val="0"/>
              </a:spcAft>
              <a:buNone/>
              <a:defRPr sz="1400">
                <a:solidFill>
                  <a:srgbClr val="FFFF66"/>
                </a:solidFill>
                <a:latin typeface="+mn-lt"/>
              </a:defRPr>
            </a:lvl7pPr>
            <a:lvl8pPr marL="3200400" indent="0" algn="l" rtl="0" eaLnBrk="0" fontAlgn="base" hangingPunct="0">
              <a:spcBef>
                <a:spcPct val="20000"/>
              </a:spcBef>
              <a:spcAft>
                <a:spcPct val="0"/>
              </a:spcAft>
              <a:buNone/>
              <a:defRPr sz="1400">
                <a:solidFill>
                  <a:srgbClr val="FFFF66"/>
                </a:solidFill>
                <a:latin typeface="+mn-lt"/>
              </a:defRPr>
            </a:lvl8pPr>
            <a:lvl9pPr marL="3657600" indent="0" algn="l" rtl="0" eaLnBrk="0" fontAlgn="base" hangingPunct="0">
              <a:spcBef>
                <a:spcPct val="20000"/>
              </a:spcBef>
              <a:spcAft>
                <a:spcPct val="0"/>
              </a:spcAft>
              <a:buNone/>
              <a:defRPr sz="1400">
                <a:solidFill>
                  <a:srgbClr val="FFFF66"/>
                </a:solidFill>
                <a:latin typeface="+mn-lt"/>
              </a:defRPr>
            </a:lvl9pPr>
          </a:lstStyle>
          <a:p>
            <a:pPr algn="ctr"/>
            <a:r>
              <a:rPr lang="en-GB" sz="4400" b="1" kern="0" dirty="0">
                <a:solidFill>
                  <a:srgbClr val="C00000"/>
                </a:solidFill>
              </a:rPr>
              <a:t>Multiple Choice Question (MCQ) Paper</a:t>
            </a:r>
          </a:p>
        </p:txBody>
      </p:sp>
    </p:spTree>
    <p:extLst>
      <p:ext uri="{BB962C8B-B14F-4D97-AF65-F5344CB8AC3E}">
        <p14:creationId xmlns:p14="http://schemas.microsoft.com/office/powerpoint/2010/main" val="3824735437"/>
      </p:ext>
    </p:extLst>
  </p:cSld>
  <p:clrMapOvr>
    <a:masterClrMapping/>
  </p:clrMapOvr>
  <p:transition>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16017</TotalTime>
  <Words>1916</Words>
  <Application>Microsoft Office PowerPoint</Application>
  <PresentationFormat>On-screen Show (4:3)</PresentationFormat>
  <Paragraphs>422</Paragraphs>
  <Slides>42</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42</vt:i4>
      </vt:variant>
    </vt:vector>
  </HeadingPairs>
  <TitlesOfParts>
    <vt:vector size="49" baseType="lpstr">
      <vt:lpstr>Arial</vt:lpstr>
      <vt:lpstr>Calibri</vt:lpstr>
      <vt:lpstr>Calibri Light</vt:lpstr>
      <vt:lpstr>Courier New</vt:lpstr>
      <vt:lpstr>Times New Roman</vt:lpstr>
      <vt:lpstr>Wingdings</vt:lpstr>
      <vt:lpstr>Office Theme</vt:lpstr>
      <vt:lpstr>PowerPoint Presentation</vt:lpstr>
      <vt:lpstr>Contents</vt:lpstr>
      <vt:lpstr>FPM Resources</vt:lpstr>
      <vt:lpstr> Changes to the DPM</vt:lpstr>
      <vt:lpstr>Current format of the DPM exam</vt:lpstr>
      <vt:lpstr>Part 1 and Part 2</vt:lpstr>
      <vt:lpstr>Exam Specification (from 2018 onward)</vt:lpstr>
      <vt:lpstr>2019 examination</vt:lpstr>
      <vt:lpstr>PowerPoint Presentation</vt:lpstr>
      <vt:lpstr>MCQ Paper</vt:lpstr>
      <vt:lpstr>Multiple Choice Questions</vt:lpstr>
      <vt:lpstr>Pass mark / marking</vt:lpstr>
      <vt:lpstr>Examples from the MCQ Paper</vt:lpstr>
      <vt:lpstr>Examples from the MCQ Paper</vt:lpstr>
      <vt:lpstr>Examples from the MCQ Paper</vt:lpstr>
      <vt:lpstr>Top tips for the MCQ</vt:lpstr>
      <vt:lpstr>PowerPoint Presentation</vt:lpstr>
      <vt:lpstr>SAQ Paper</vt:lpstr>
      <vt:lpstr>Pass mark / marking</vt:lpstr>
      <vt:lpstr>PowerPoint Presentation</vt:lpstr>
      <vt:lpstr>PowerPoint Presentation</vt:lpstr>
      <vt:lpstr>A good answer might include…… </vt:lpstr>
      <vt:lpstr>A poor answer…..</vt:lpstr>
      <vt:lpstr>Examples from the 2019 SAQ paper</vt:lpstr>
      <vt:lpstr>Examples from the SAQ paper</vt:lpstr>
      <vt:lpstr>Examples from the SAQ paper</vt:lpstr>
      <vt:lpstr>A good answer might look like…… </vt:lpstr>
      <vt:lpstr>A not so good answer might…..</vt:lpstr>
      <vt:lpstr>SAQ Top Tips</vt:lpstr>
      <vt:lpstr>PowerPoint Presentation</vt:lpstr>
      <vt:lpstr>CAP Introduction </vt:lpstr>
      <vt:lpstr>Pass mark / marking</vt:lpstr>
      <vt:lpstr>CAP </vt:lpstr>
      <vt:lpstr>Example:</vt:lpstr>
      <vt:lpstr>Example:</vt:lpstr>
      <vt:lpstr>CAP example: description and comment</vt:lpstr>
      <vt:lpstr>CAP Top Tips</vt:lpstr>
      <vt:lpstr>CAP summary</vt:lpstr>
      <vt:lpstr>PowerPoint Presentation</vt:lpstr>
      <vt:lpstr>Overall Adjudication – Part 2</vt:lpstr>
      <vt:lpstr>Don’t forget</vt:lpstr>
      <vt:lpstr>Good luck to those taking the DPM</vt:lpstr>
    </vt:vector>
  </TitlesOfParts>
  <Company>Hammersmith Medicines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Central Middlesex Hospital</dc:title>
  <dc:creator>Steve Warrington</dc:creator>
  <cp:lastModifiedBy>Ruth Dixon</cp:lastModifiedBy>
  <cp:revision>288</cp:revision>
  <cp:lastPrinted>2004-11-03T15:04:03Z</cp:lastPrinted>
  <dcterms:created xsi:type="dcterms:W3CDTF">2001-05-01T07:52:56Z</dcterms:created>
  <dcterms:modified xsi:type="dcterms:W3CDTF">2020-04-29T09:44:18Z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3" name="_NewReviewCycle">
    <vt:lpwstr/>
  </property>
</Properties>
</file>