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77" r:id="rId2"/>
    <p:sldMasterId id="2147483690" r:id="rId3"/>
  </p:sldMasterIdLst>
  <p:notesMasterIdLst>
    <p:notesMasterId r:id="rId48"/>
  </p:notesMasterIdLst>
  <p:handoutMasterIdLst>
    <p:handoutMasterId r:id="rId49"/>
  </p:handoutMasterIdLst>
  <p:sldIdLst>
    <p:sldId id="476" r:id="rId4"/>
    <p:sldId id="512" r:id="rId5"/>
    <p:sldId id="532" r:id="rId6"/>
    <p:sldId id="525" r:id="rId7"/>
    <p:sldId id="526" r:id="rId8"/>
    <p:sldId id="527" r:id="rId9"/>
    <p:sldId id="528" r:id="rId10"/>
    <p:sldId id="529" r:id="rId11"/>
    <p:sldId id="530" r:id="rId12"/>
    <p:sldId id="531" r:id="rId13"/>
    <p:sldId id="517" r:id="rId14"/>
    <p:sldId id="482" r:id="rId15"/>
    <p:sldId id="487" r:id="rId16"/>
    <p:sldId id="488" r:id="rId17"/>
    <p:sldId id="491" r:id="rId18"/>
    <p:sldId id="489" r:id="rId19"/>
    <p:sldId id="492" r:id="rId20"/>
    <p:sldId id="523" r:id="rId21"/>
    <p:sldId id="494" r:id="rId22"/>
    <p:sldId id="495" r:id="rId23"/>
    <p:sldId id="496" r:id="rId24"/>
    <p:sldId id="497" r:id="rId25"/>
    <p:sldId id="499" r:id="rId26"/>
    <p:sldId id="498" r:id="rId27"/>
    <p:sldId id="500" r:id="rId28"/>
    <p:sldId id="501" r:id="rId29"/>
    <p:sldId id="533" r:id="rId30"/>
    <p:sldId id="535" r:id="rId31"/>
    <p:sldId id="536" r:id="rId32"/>
    <p:sldId id="537" r:id="rId33"/>
    <p:sldId id="538" r:id="rId34"/>
    <p:sldId id="539" r:id="rId35"/>
    <p:sldId id="540" r:id="rId36"/>
    <p:sldId id="541" r:id="rId37"/>
    <p:sldId id="542" r:id="rId38"/>
    <p:sldId id="543" r:id="rId39"/>
    <p:sldId id="544" r:id="rId40"/>
    <p:sldId id="545" r:id="rId41"/>
    <p:sldId id="546" r:id="rId42"/>
    <p:sldId id="549" r:id="rId43"/>
    <p:sldId id="547" r:id="rId44"/>
    <p:sldId id="548" r:id="rId45"/>
    <p:sldId id="550" r:id="rId46"/>
    <p:sldId id="524" r:id="rId47"/>
  </p:sldIdLst>
  <p:sldSz cx="9144000" cy="6858000" type="screen4x3"/>
  <p:notesSz cx="6797675" cy="9926638"/>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2286000" algn="l" defTabSz="914400" rtl="0" eaLnBrk="1" latinLnBrk="0" hangingPunct="1">
      <a:defRPr sz="4000" kern="1200">
        <a:solidFill>
          <a:schemeClr val="tx1"/>
        </a:solidFill>
        <a:latin typeface="Times New Roman" pitchFamily="18" charset="0"/>
        <a:ea typeface="+mn-ea"/>
        <a:cs typeface="+mn-cs"/>
      </a:defRPr>
    </a:lvl6pPr>
    <a:lvl7pPr marL="2743200" algn="l" defTabSz="914400" rtl="0" eaLnBrk="1" latinLnBrk="0" hangingPunct="1">
      <a:defRPr sz="4000" kern="1200">
        <a:solidFill>
          <a:schemeClr val="tx1"/>
        </a:solidFill>
        <a:latin typeface="Times New Roman" pitchFamily="18" charset="0"/>
        <a:ea typeface="+mn-ea"/>
        <a:cs typeface="+mn-cs"/>
      </a:defRPr>
    </a:lvl7pPr>
    <a:lvl8pPr marL="3200400" algn="l" defTabSz="914400" rtl="0" eaLnBrk="1" latinLnBrk="0" hangingPunct="1">
      <a:defRPr sz="4000" kern="1200">
        <a:solidFill>
          <a:schemeClr val="tx1"/>
        </a:solidFill>
        <a:latin typeface="Times New Roman" pitchFamily="18" charset="0"/>
        <a:ea typeface="+mn-ea"/>
        <a:cs typeface="+mn-cs"/>
      </a:defRPr>
    </a:lvl8pPr>
    <a:lvl9pPr marL="3657600" algn="l" defTabSz="914400" rtl="0" eaLnBrk="1" latinLnBrk="0" hangingPunct="1">
      <a:defRPr sz="40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33"/>
    <a:srgbClr val="FF991E"/>
    <a:srgbClr val="007BF6"/>
    <a:srgbClr val="FFFF0A"/>
    <a:srgbClr val="FFFF66"/>
    <a:srgbClr val="FFFF00"/>
    <a:srgbClr val="FFCC66"/>
    <a:srgbClr val="B7FFDB"/>
    <a:srgbClr val="99FFCC"/>
    <a:srgbClr val="00CC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27341" autoAdjust="0"/>
    <p:restoredTop sz="96503" autoAdjust="0"/>
  </p:normalViewPr>
  <p:slideViewPr>
    <p:cSldViewPr>
      <p:cViewPr>
        <p:scale>
          <a:sx n="60" d="100"/>
          <a:sy n="60" d="100"/>
        </p:scale>
        <p:origin x="-2022"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684" y="-8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02"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03" name="Rectangle 3"/>
          <p:cNvSpPr>
            <a:spLocks noGrp="1" noChangeArrowheads="1"/>
          </p:cNvSpPr>
          <p:nvPr>
            <p:ph type="dt" sz="quarter" idx="1"/>
          </p:nvPr>
        </p:nvSpPr>
        <p:spPr bwMode="auto">
          <a:xfrm>
            <a:off x="3886200" y="0"/>
            <a:ext cx="28956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04" name="Rectangle 4"/>
          <p:cNvSpPr>
            <a:spLocks noGrp="1" noChangeArrowheads="1"/>
          </p:cNvSpPr>
          <p:nvPr>
            <p:ph type="ftr" sz="quarter" idx="2"/>
          </p:nvPr>
        </p:nvSpPr>
        <p:spPr bwMode="auto">
          <a:xfrm>
            <a:off x="0" y="9448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05" name="Rectangle 5"/>
          <p:cNvSpPr>
            <a:spLocks noGrp="1" noChangeArrowheads="1"/>
          </p:cNvSpPr>
          <p:nvPr>
            <p:ph type="sldNum" sz="quarter" idx="3"/>
          </p:nvPr>
        </p:nvSpPr>
        <p:spPr bwMode="auto">
          <a:xfrm>
            <a:off x="3886200" y="9448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A1EC080-2987-4EFA-A86B-151B760A40E6}" type="slidenum">
              <a:rPr lang="en-US"/>
              <a:pPr/>
              <a:t>‹#›</a:t>
            </a:fld>
            <a:endParaRPr lang="en-US"/>
          </a:p>
        </p:txBody>
      </p:sp>
    </p:spTree>
    <p:extLst>
      <p:ext uri="{BB962C8B-B14F-4D97-AF65-F5344CB8AC3E}">
        <p14:creationId xmlns:p14="http://schemas.microsoft.com/office/powerpoint/2010/main" xmlns="" val="2914709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637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637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18637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637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637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4F1895C-3D56-4673-B54F-522933B4A049}" type="slidenum">
              <a:rPr lang="en-US"/>
              <a:pPr/>
              <a:t>‹#›</a:t>
            </a:fld>
            <a:endParaRPr lang="en-US"/>
          </a:p>
        </p:txBody>
      </p:sp>
    </p:spTree>
    <p:extLst>
      <p:ext uri="{BB962C8B-B14F-4D97-AF65-F5344CB8AC3E}">
        <p14:creationId xmlns:p14="http://schemas.microsoft.com/office/powerpoint/2010/main" xmlns="" val="3105836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This is a presentation made at the Faculty Education Day in June </a:t>
            </a:r>
            <a:r>
              <a:rPr lang="en-GB" dirty="0" smtClean="0">
                <a:latin typeface="Arial" pitchFamily="34" charset="0"/>
                <a:cs typeface="Arial" pitchFamily="34" charset="0"/>
              </a:rPr>
              <a:t>16</a:t>
            </a:r>
            <a:r>
              <a:rPr lang="en-GB" baseline="30000" dirty="0" smtClean="0">
                <a:latin typeface="Arial" pitchFamily="34" charset="0"/>
                <a:cs typeface="Arial" pitchFamily="34" charset="0"/>
              </a:rPr>
              <a:t>th</a:t>
            </a:r>
            <a:r>
              <a:rPr lang="en-GB" dirty="0" smtClean="0">
                <a:latin typeface="Arial" pitchFamily="34" charset="0"/>
                <a:cs typeface="Arial" pitchFamily="34" charset="0"/>
              </a:rPr>
              <a:t>  2015 </a:t>
            </a:r>
            <a:r>
              <a:rPr lang="en-GB" dirty="0" smtClean="0">
                <a:latin typeface="Arial" pitchFamily="34" charset="0"/>
                <a:cs typeface="Arial" pitchFamily="34" charset="0"/>
              </a:rPr>
              <a:t>by some of the members of the Board of Examiners who participate in setting and marking the critical appraisal paper (CAP).  In addition, one of our colleagues who was successful in 2014’s DPM shares her experience and learnings on the CAP. </a:t>
            </a:r>
          </a:p>
          <a:p>
            <a:r>
              <a:rPr lang="en-GB" dirty="0" smtClean="0">
                <a:latin typeface="Arial" pitchFamily="34" charset="0"/>
                <a:cs typeface="Arial" pitchFamily="34" charset="0"/>
              </a:rPr>
              <a:t>The intent is to give some guidance to candidates for the DPM on how to approach the CAP.  In addition to the general approach, we’ve picked out a few specific areas which are </a:t>
            </a:r>
            <a:r>
              <a:rPr lang="en-GB" dirty="0" smtClean="0">
                <a:latin typeface="Arial" pitchFamily="34" charset="0"/>
                <a:cs typeface="Arial" pitchFamily="34" charset="0"/>
              </a:rPr>
              <a:t>commonly asked </a:t>
            </a:r>
            <a:r>
              <a:rPr lang="en-GB" dirty="0" smtClean="0">
                <a:latin typeface="Arial" pitchFamily="34" charset="0"/>
                <a:cs typeface="Arial" pitchFamily="34" charset="0"/>
              </a:rPr>
              <a:t>in the exam to talk through.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fontScale="85000" lnSpcReduction="20000"/>
          </a:bodyPr>
          <a:lstStyle/>
          <a:p>
            <a:r>
              <a:rPr lang="en-GB" dirty="0" smtClean="0">
                <a:latin typeface="Arial" pitchFamily="34" charset="0"/>
                <a:cs typeface="Arial" pitchFamily="34" charset="0"/>
              </a:rPr>
              <a:t>Look for the implications, what does it mean</a:t>
            </a:r>
            <a:r>
              <a:rPr lang="en-GB" dirty="0" smtClean="0">
                <a:latin typeface="Arial" pitchFamily="34" charset="0"/>
                <a:cs typeface="Arial" pitchFamily="34" charset="0"/>
              </a:rPr>
              <a:t>?</a:t>
            </a:r>
          </a:p>
          <a:p>
            <a:endParaRPr lang="en-GB" dirty="0" smtClean="0">
              <a:latin typeface="Arial" pitchFamily="34" charset="0"/>
              <a:cs typeface="Arial" pitchFamily="34" charset="0"/>
            </a:endParaRPr>
          </a:p>
          <a:p>
            <a:r>
              <a:rPr lang="en-GB" dirty="0" smtClean="0">
                <a:latin typeface="Arial" pitchFamily="34" charset="0"/>
                <a:cs typeface="Arial" pitchFamily="34" charset="0"/>
              </a:rPr>
              <a:t>If we continue the red traffic light </a:t>
            </a:r>
            <a:r>
              <a:rPr lang="en-GB" dirty="0" smtClean="0">
                <a:latin typeface="Arial" pitchFamily="34" charset="0"/>
                <a:cs typeface="Arial" pitchFamily="34" charset="0"/>
              </a:rPr>
              <a:t>example:</a:t>
            </a:r>
            <a:endParaRPr lang="en-GB" dirty="0" smtClean="0">
              <a:latin typeface="Arial" pitchFamily="34" charset="0"/>
              <a:cs typeface="Arial" pitchFamily="34" charset="0"/>
            </a:endParaRPr>
          </a:p>
          <a:p>
            <a:endParaRPr lang="en-GB" dirty="0">
              <a:latin typeface="Arial" pitchFamily="34" charset="0"/>
              <a:cs typeface="Arial" pitchFamily="34" charset="0"/>
            </a:endParaRPr>
          </a:p>
          <a:p>
            <a:r>
              <a:rPr lang="en-GB" dirty="0" smtClean="0">
                <a:latin typeface="Arial" pitchFamily="34" charset="0"/>
                <a:cs typeface="Arial" pitchFamily="34" charset="0"/>
              </a:rPr>
              <a:t>Red traffic light is an exclusion criterion, and you are asked for its appropriateness</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Poor answer will be red traffic light. As you have just repeated what is written.</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A partial answer will be a red traffic light, so you can’t cross the road.  Yes this is why the traffic light is coloured red to indicate you should not cross the road…but “so what”….</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The complete answer </a:t>
            </a:r>
            <a:r>
              <a:rPr lang="en-GB" dirty="0" smtClean="0">
                <a:latin typeface="Arial" pitchFamily="34" charset="0"/>
                <a:cs typeface="Arial" pitchFamily="34" charset="0"/>
              </a:rPr>
              <a:t>is…it’s </a:t>
            </a:r>
            <a:r>
              <a:rPr lang="en-GB" dirty="0" smtClean="0">
                <a:latin typeface="Arial" pitchFamily="34" charset="0"/>
                <a:cs typeface="Arial" pitchFamily="34" charset="0"/>
              </a:rPr>
              <a:t>red, so you should not cross the road otherwise you </a:t>
            </a:r>
            <a:r>
              <a:rPr lang="en-GB" dirty="0" smtClean="0">
                <a:latin typeface="Arial" pitchFamily="34" charset="0"/>
                <a:cs typeface="Arial" pitchFamily="34" charset="0"/>
              </a:rPr>
              <a:t>could </a:t>
            </a:r>
            <a:r>
              <a:rPr lang="en-GB" dirty="0" smtClean="0">
                <a:latin typeface="Arial" pitchFamily="34" charset="0"/>
                <a:cs typeface="Arial" pitchFamily="34" charset="0"/>
              </a:rPr>
              <a:t>well be run over (it is unsafe to cross</a:t>
            </a:r>
            <a:r>
              <a:rPr lang="en-GB" dirty="0" smtClean="0">
                <a:latin typeface="Arial" pitchFamily="34" charset="0"/>
                <a:cs typeface="Arial" pitchFamily="34" charset="0"/>
              </a:rPr>
              <a:t>) - the </a:t>
            </a:r>
            <a:r>
              <a:rPr lang="en-GB" dirty="0" smtClean="0">
                <a:latin typeface="Arial" pitchFamily="34" charset="0"/>
                <a:cs typeface="Arial" pitchFamily="34" charset="0"/>
              </a:rPr>
              <a:t>so what.</a:t>
            </a:r>
            <a:endParaRPr lang="en-GB" dirty="0">
              <a:latin typeface="Arial" pitchFamily="34" charset="0"/>
              <a:cs typeface="Arial" pitchFamily="34" charset="0"/>
            </a:endParaRPr>
          </a:p>
          <a:p>
            <a:endParaRPr lang="en-GB" dirty="0" smtClean="0">
              <a:latin typeface="Arial" pitchFamily="34" charset="0"/>
              <a:cs typeface="Arial" pitchFamily="34" charset="0"/>
            </a:endParaRPr>
          </a:p>
          <a:p>
            <a:r>
              <a:rPr lang="en-GB" dirty="0" smtClean="0">
                <a:latin typeface="Arial" pitchFamily="34" charset="0"/>
                <a:cs typeface="Arial" pitchFamily="34" charset="0"/>
              </a:rPr>
              <a:t>Now change the exclusion criteria from a red traffic light to, say, a GFR &lt;30ml/min or a raised urea/creatinine value:</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Poor answer will be GFR &lt;30 </a:t>
            </a:r>
            <a:r>
              <a:rPr lang="en-GB" dirty="0" err="1" smtClean="0">
                <a:latin typeface="Arial" pitchFamily="34" charset="0"/>
                <a:cs typeface="Arial" pitchFamily="34" charset="0"/>
              </a:rPr>
              <a:t>ml.min</a:t>
            </a:r>
            <a:r>
              <a:rPr lang="en-GB" dirty="0" smtClean="0">
                <a:latin typeface="Arial" pitchFamily="34" charset="0"/>
                <a:cs typeface="Arial" pitchFamily="34" charset="0"/>
              </a:rPr>
              <a:t> – as you have just repeated the exclusion criteria without any comment on why it is an exclusion criterion(likely 0 marks)</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Partial answer will be it denotes the patient has renal failure….but you haven’t mentioned the so what (the significance)!</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171450" indent="-171450">
              <a:buFont typeface="Arial" panose="020B0604020202020204" pitchFamily="34" charset="0"/>
              <a:buChar char="•"/>
            </a:pPr>
            <a:r>
              <a:rPr lang="en-GB" dirty="0" smtClean="0">
                <a:latin typeface="Arial" pitchFamily="34" charset="0"/>
                <a:cs typeface="Arial" pitchFamily="34" charset="0"/>
              </a:rPr>
              <a:t>Complete answer will be indicates the patients has renal failure and it is likely that this will put the patient at risk of harm if they participate due to for example the test drug being </a:t>
            </a:r>
            <a:r>
              <a:rPr lang="en-GB" dirty="0" err="1" smtClean="0">
                <a:latin typeface="Arial" pitchFamily="34" charset="0"/>
                <a:cs typeface="Arial" pitchFamily="34" charset="0"/>
              </a:rPr>
              <a:t>renally</a:t>
            </a:r>
            <a:r>
              <a:rPr lang="en-GB" dirty="0" smtClean="0">
                <a:latin typeface="Arial" pitchFamily="34" charset="0"/>
                <a:cs typeface="Arial" pitchFamily="34" charset="0"/>
              </a:rPr>
              <a:t> excreted and in renal failure, drug levels could rise </a:t>
            </a:r>
            <a:r>
              <a:rPr lang="en-GB" dirty="0" smtClean="0">
                <a:latin typeface="Arial" pitchFamily="34" charset="0"/>
                <a:cs typeface="Arial" pitchFamily="34" charset="0"/>
              </a:rPr>
              <a:t>and increase </a:t>
            </a:r>
            <a:r>
              <a:rPr lang="en-GB" dirty="0" smtClean="0">
                <a:latin typeface="Arial" pitchFamily="34" charset="0"/>
                <a:cs typeface="Arial" pitchFamily="34" charset="0"/>
              </a:rPr>
              <a:t>risk of drug related adverse events.</a:t>
            </a:r>
            <a:br>
              <a:rPr lang="en-GB" dirty="0" smtClean="0">
                <a:latin typeface="Arial" pitchFamily="34" charset="0"/>
                <a:cs typeface="Arial" pitchFamily="34" charset="0"/>
              </a:rPr>
            </a:br>
            <a:r>
              <a:rPr lang="en-GB" dirty="0" smtClean="0">
                <a:solidFill>
                  <a:srgbClr val="FF0000"/>
                </a:solidFill>
                <a:latin typeface="Arial" pitchFamily="34" charset="0"/>
                <a:cs typeface="Arial" pitchFamily="34" charset="0"/>
              </a:rPr>
              <a:t/>
            </a:r>
            <a:br>
              <a:rPr lang="en-GB" dirty="0" smtClean="0">
                <a:solidFill>
                  <a:srgbClr val="FF0000"/>
                </a:solidFill>
                <a:latin typeface="Arial" pitchFamily="34" charset="0"/>
                <a:cs typeface="Arial" pitchFamily="34" charset="0"/>
              </a:rPr>
            </a:br>
            <a:r>
              <a:rPr lang="en-GB" dirty="0" smtClean="0">
                <a:latin typeface="Arial" pitchFamily="34" charset="0"/>
                <a:cs typeface="Arial" pitchFamily="34" charset="0"/>
              </a:rPr>
              <a:t>The </a:t>
            </a:r>
            <a:r>
              <a:rPr lang="en-GB" dirty="0" smtClean="0">
                <a:latin typeface="Arial" pitchFamily="34" charset="0"/>
                <a:cs typeface="Arial" pitchFamily="34" charset="0"/>
              </a:rPr>
              <a:t>key thing is to think it through – ask yourself what’s the significance, why, why, why?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This is a simply factual question which you can lift directly from the paper. Remember to focus on the question! Answers irrelevant to the question will not score. </a:t>
            </a:r>
          </a:p>
          <a:p>
            <a:endParaRPr lang="en-GB" dirty="0">
              <a:latin typeface="Arial" pitchFamily="34" charset="0"/>
              <a:cs typeface="Arial" pitchFamily="34" charset="0"/>
            </a:endParaRPr>
          </a:p>
          <a:p>
            <a:r>
              <a:rPr lang="en-GB" dirty="0" smtClean="0">
                <a:latin typeface="Arial" pitchFamily="34" charset="0"/>
                <a:cs typeface="Arial" pitchFamily="34" charset="0"/>
              </a:rPr>
              <a:t>It is a list of usually one word or at most a few words linked together (as per the above list!)</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This is a critique question which requires you to look into the types of patients excluded from the study and think though the reasons for these exclusion criteria. </a:t>
            </a:r>
          </a:p>
          <a:p>
            <a:r>
              <a:rPr lang="en-GB" dirty="0" smtClean="0">
                <a:latin typeface="Arial" pitchFamily="34" charset="0"/>
                <a:cs typeface="Arial" pitchFamily="34" charset="0"/>
              </a:rPr>
              <a:t>Note here it’s asking for general categories – not to list the exclusion criteria. You could say here, “concomitant medications which could result in a pharmacokinetic interaction” “concomitant medical conditions which would put the patient at risk from participation in the trial”. </a:t>
            </a:r>
          </a:p>
        </p:txBody>
      </p:sp>
      <p:sp>
        <p:nvSpPr>
          <p:cNvPr id="4" name="Slide Number Placeholder 3"/>
          <p:cNvSpPr>
            <a:spLocks noGrp="1"/>
          </p:cNvSpPr>
          <p:nvPr>
            <p:ph type="sldNum" sz="quarter" idx="10"/>
          </p:nvPr>
        </p:nvSpPr>
        <p:spPr/>
        <p:txBody>
          <a:bodyPr/>
          <a:lstStyle/>
          <a:p>
            <a:fld id="{C4F1895C-3D56-4673-B54F-522933B4A04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Remember the so what: Why would patients taking certain con meds be excluded?  Could there be a drug </a:t>
            </a:r>
            <a:r>
              <a:rPr lang="en-GB" dirty="0" smtClean="0">
                <a:latin typeface="Arial" pitchFamily="34" charset="0"/>
                <a:cs typeface="Arial" pitchFamily="34" charset="0"/>
              </a:rPr>
              <a:t>interaction? </a:t>
            </a:r>
            <a:r>
              <a:rPr lang="en-GB" dirty="0" smtClean="0">
                <a:latin typeface="Arial" pitchFamily="34" charset="0"/>
                <a:cs typeface="Arial" pitchFamily="34" charset="0"/>
              </a:rPr>
              <a:t>a pharmacokinetic or pharmacodynamic interaction? Is there potential safety issue arising from those interactions? Could PK or PD interactions interfere with the interpretation of the treatment effect in those patients, and therefore jeopardise the study results?</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Being able to describe scientific concepts in lay terms is a skill which pharmaceutical physicians frequently need in our jobs, for example to write a press release, a consent form, a lay summary of a risk management plan or an educational brochure for patients. </a:t>
            </a:r>
          </a:p>
          <a:p>
            <a:r>
              <a:rPr lang="en-GB" dirty="0" smtClean="0">
                <a:latin typeface="Arial" pitchFamily="34" charset="0"/>
                <a:cs typeface="Arial" pitchFamily="34" charset="0"/>
              </a:rPr>
              <a:t>We sometimes ask for results to be described in lay terms – these are terms which would be comprehensible to people with no medical knowledge. They would not be expected to know what diastolic blood pressure meant or what a p-value was, so the key thing is to translate the words into simple, non-technical language.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We sometimes ask for you to draw a Consort diagram (although there’s no guarantee that this will happen every year). This is the factual or descriptive part and may be followed up by the “critique” part, asking you to identify gaps in the disposition data or what data is missing that you would need to understand the disposition data.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Disposition is about understanding the flow of subjects in the study, from recruitment and screening right through to the final analysis sets. </a:t>
            </a:r>
          </a:p>
          <a:p>
            <a:r>
              <a:rPr lang="en-GB" dirty="0" smtClean="0">
                <a:latin typeface="Arial" pitchFamily="34" charset="0"/>
                <a:cs typeface="Arial" pitchFamily="34" charset="0"/>
              </a:rPr>
              <a:t>Consort describes publication of trial data (not only disposition) and its information can be seen at the link here.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This is the Consort diagram from 2014’s CAP paper to illustrate what we’re looking for.  The information to complete the boxes should be available in the paper. If it’s not, then the paper has not described all the disposition adequately, and you can comment on the gaps.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878557" y="4675287"/>
            <a:ext cx="4984750" cy="4467225"/>
          </a:xfrm>
        </p:spPr>
        <p:txBody>
          <a:bodyPr>
            <a:normAutofit/>
          </a:bodyPr>
          <a:lstStyle/>
          <a:p>
            <a:r>
              <a:rPr lang="en-GB" dirty="0" smtClean="0">
                <a:latin typeface="Arial" pitchFamily="34" charset="0"/>
                <a:cs typeface="Arial" pitchFamily="34" charset="0"/>
              </a:rPr>
              <a:t>Disposition is not the same as demography!</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Look for gaps in the disposition data – do the numbers add up?  Have any of the subjects “gone missing”.  Is it transparent what happened to the withdrawals and from which group they went from? If not say so.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The last question of the paper may ask for “what would you do next?”  This is asking for you to propose another study to take the research forward or to answer any questions raised by the study.   You need to be able to say what another study would be designed to do, and describe what this study would look like.</a:t>
            </a:r>
          </a:p>
          <a:p>
            <a:r>
              <a:rPr lang="en-GB" dirty="0" smtClean="0">
                <a:latin typeface="Arial" pitchFamily="34" charset="0"/>
                <a:cs typeface="Arial" pitchFamily="34" charset="0"/>
              </a:rPr>
              <a:t>This is not meant to address gaps in the </a:t>
            </a:r>
            <a:r>
              <a:rPr lang="en-GB" u="sng" dirty="0" smtClean="0">
                <a:latin typeface="Arial" pitchFamily="34" charset="0"/>
                <a:cs typeface="Arial" pitchFamily="34" charset="0"/>
              </a:rPr>
              <a:t>publication.</a:t>
            </a:r>
            <a:r>
              <a:rPr lang="en-GB" dirty="0" smtClean="0">
                <a:latin typeface="Arial" pitchFamily="34" charset="0"/>
                <a:cs typeface="Arial" pitchFamily="34" charset="0"/>
              </a:rPr>
              <a:t> For example, if a power calculation is not specified in the paper,  proposing  an identical study with a power calculation will not score any marks.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Note here that there are 3 parts to question 12 (from 2014’s paper) designed to take you through describing the objective of a further study and an outline study design.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The paper from 2014 described two studies which looked at treatments for  high blood pressure but the studies compared a high dose of one treatment with a low dose of another comparator treatment.  Things that might be useful  to do next could be  1) using a comparable dose of the comparator (rather than a lower dose) or another clinically important comparator, or 2) a cardiovascular outcomes study. Blood pressure is a surrogate for cardiovascular events and mortality, so it could be important to show that control of BP does indeed affect the incidence of clinically important CV events.</a:t>
            </a:r>
          </a:p>
          <a:p>
            <a:endParaRPr lang="en-GB" dirty="0" smtClean="0">
              <a:latin typeface="Arial" pitchFamily="34" charset="0"/>
              <a:cs typeface="Arial" pitchFamily="34" charset="0"/>
            </a:endParaRPr>
          </a:p>
          <a:p>
            <a:r>
              <a:rPr lang="en-GB" dirty="0" smtClean="0">
                <a:latin typeface="Arial" pitchFamily="34" charset="0"/>
                <a:cs typeface="Arial" pitchFamily="34" charset="0"/>
              </a:rPr>
              <a:t>Proposing a study in an unrealistic population would not score. Your proposal has to make medical and scientific sense. One example from last year’s failures was a proposal to study hypertensive patients with liver metastases (patients with malignancy were excluded from the original studies for obvious reasons). This does not make medical sense as such patients would be unlikely to survive for the duration of study, and long-term control of BP would not be important to a population with a very limited life expectancy.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This is asking for what’s your proposed study about and what’s it for?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Remember to be concise in your answers, when we say “outline” we don’t need pages for each design feature.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err="1" smtClean="0">
                <a:latin typeface="Arial" pitchFamily="34" charset="0"/>
                <a:cs typeface="Arial" pitchFamily="34" charset="0"/>
              </a:rPr>
              <a:t>Seema</a:t>
            </a:r>
            <a:r>
              <a:rPr lang="en-GB" dirty="0" smtClean="0">
                <a:latin typeface="Arial" pitchFamily="34" charset="0"/>
                <a:cs typeface="Arial" pitchFamily="34" charset="0"/>
              </a:rPr>
              <a:t> took the DPM in 2013 and failed the CAP by a small margin. She went on to pass in 2014 with the highest mark of all the candidates.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Note – </a:t>
            </a:r>
            <a:r>
              <a:rPr lang="en-GB" dirty="0" err="1" smtClean="0">
                <a:latin typeface="Arial" pitchFamily="34" charset="0"/>
                <a:cs typeface="Arial" pitchFamily="34" charset="0"/>
              </a:rPr>
              <a:t>Seema</a:t>
            </a:r>
            <a:r>
              <a:rPr lang="en-GB" dirty="0" smtClean="0">
                <a:latin typeface="Arial" pitchFamily="34" charset="0"/>
                <a:cs typeface="Arial" pitchFamily="34" charset="0"/>
              </a:rPr>
              <a:t> looked at the implications of all the sections – she’s looking for the “so what”.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Certain sections of the paper may be blacked out (redacted) if: </a:t>
            </a:r>
          </a:p>
          <a:p>
            <a:pPr marL="228600" indent="-228600">
              <a:buAutoNum type="arabicPeriod"/>
            </a:pPr>
            <a:r>
              <a:rPr lang="en-GB" dirty="0" smtClean="0">
                <a:latin typeface="Arial" pitchFamily="34" charset="0"/>
                <a:cs typeface="Arial" pitchFamily="34" charset="0"/>
              </a:rPr>
              <a:t>They give the answers away, or </a:t>
            </a:r>
          </a:p>
          <a:p>
            <a:pPr marL="228600" indent="-228600">
              <a:buAutoNum type="arabicPeriod"/>
            </a:pPr>
            <a:r>
              <a:rPr lang="en-GB" dirty="0" smtClean="0">
                <a:latin typeface="Arial" pitchFamily="34" charset="0"/>
                <a:cs typeface="Arial" pitchFamily="34" charset="0"/>
              </a:rPr>
              <a:t>They are not relevant to the questions, to save you spending time reading unnecessary information. </a:t>
            </a:r>
          </a:p>
          <a:p>
            <a:r>
              <a:rPr lang="en-GB" dirty="0" smtClean="0">
                <a:latin typeface="Arial" pitchFamily="34" charset="0"/>
                <a:cs typeface="Arial" pitchFamily="34" charset="0"/>
              </a:rPr>
              <a:t>Remember to read all the paper including the discussion - some of the answers may be in the discussion. </a:t>
            </a:r>
          </a:p>
          <a:p>
            <a:r>
              <a:rPr lang="en-GB" dirty="0" smtClean="0">
                <a:latin typeface="Arial" pitchFamily="34" charset="0"/>
                <a:cs typeface="Arial" pitchFamily="34" charset="0"/>
              </a:rPr>
              <a:t>Answer the question!</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p:cNvSpPr txBox="1">
            <a:spLocks noGrp="1" noChangeArrowheads="1"/>
          </p:cNvSpPr>
          <p:nvPr/>
        </p:nvSpPr>
        <p:spPr bwMode="auto">
          <a:xfrm>
            <a:off x="3852016" y="9430306"/>
            <a:ext cx="2945659" cy="496332"/>
          </a:xfrm>
          <a:prstGeom prst="rect">
            <a:avLst/>
          </a:prstGeom>
          <a:noFill/>
          <a:ln w="9525">
            <a:noFill/>
            <a:miter lim="800000"/>
            <a:headEnd/>
            <a:tailEnd/>
          </a:ln>
        </p:spPr>
        <p:txBody>
          <a:bodyPr anchor="b"/>
          <a:lstStyle/>
          <a:p>
            <a:pPr algn="r"/>
            <a:fld id="{AB799BE0-F85E-4303-8B5C-BCF611EC4D1F}" type="slidenum">
              <a:rPr lang="en-GB" sz="1200">
                <a:solidFill>
                  <a:prstClr val="black"/>
                </a:solidFill>
              </a:rPr>
              <a:pPr algn="r"/>
              <a:t>4</a:t>
            </a:fld>
            <a:endParaRPr lang="en-GB" sz="1200">
              <a:solidFill>
                <a:prstClr val="black"/>
              </a:solidFill>
            </a:endParaRPr>
          </a:p>
        </p:txBody>
      </p:sp>
      <p:sp>
        <p:nvSpPr>
          <p:cNvPr id="98307" name="Rectangle 2"/>
          <p:cNvSpPr>
            <a:spLocks noGrp="1" noRot="1" noChangeAspect="1" noChangeArrowheads="1" noTextEdit="1"/>
          </p:cNvSpPr>
          <p:nvPr>
            <p:ph type="sldImg"/>
          </p:nvPr>
        </p:nvSpPr>
        <p:spPr>
          <a:xfrm>
            <a:off x="917575" y="744538"/>
            <a:ext cx="4962525" cy="3722687"/>
          </a:xfrm>
          <a:ln/>
        </p:spPr>
      </p:sp>
      <p:sp>
        <p:nvSpPr>
          <p:cNvPr id="98308" name="Rectangle 3"/>
          <p:cNvSpPr>
            <a:spLocks noGrp="1" noChangeArrowheads="1"/>
          </p:cNvSpPr>
          <p:nvPr>
            <p:ph type="body" idx="1"/>
          </p:nvPr>
        </p:nvSpPr>
        <p:spPr>
          <a:noFill/>
          <a:ln/>
        </p:spPr>
        <p:txBody>
          <a:bodyPr/>
          <a:lstStyle/>
          <a:p>
            <a:pPr eaLnBrk="1" hangingPunct="1"/>
            <a:r>
              <a:rPr lang="en-GB" dirty="0" smtClean="0">
                <a:latin typeface="Arial" charset="0"/>
                <a:cs typeface="Arial" charset="0"/>
              </a:rPr>
              <a:t>Reading and analysing a published paper is something almost all pharmaceutical physicians do in their day job. It’s something you might feel you’re experienced at and do well. However, answering specific questions in a limited time, under exam conditions, might not be so easy. As </a:t>
            </a:r>
            <a:r>
              <a:rPr lang="en-GB" dirty="0" err="1" smtClean="0">
                <a:latin typeface="Arial" charset="0"/>
                <a:cs typeface="Arial" charset="0"/>
              </a:rPr>
              <a:t>Seema</a:t>
            </a:r>
            <a:r>
              <a:rPr lang="en-GB" dirty="0" smtClean="0">
                <a:latin typeface="Arial" charset="0"/>
                <a:cs typeface="Arial" charset="0"/>
              </a:rPr>
              <a:t> will demonstrate later, practice is important. </a:t>
            </a:r>
          </a:p>
          <a:p>
            <a:pPr eaLnBrk="1" hangingPunct="1"/>
            <a:r>
              <a:rPr lang="en-GB" dirty="0" smtClean="0">
                <a:latin typeface="Arial" charset="0"/>
                <a:cs typeface="Arial" charset="0"/>
              </a:rPr>
              <a:t>The Board of Examiners tries to choose papers on general medical topics, with things to discuss (some good points and some deficiencies). You should not need detailed knowledge of the therapeutic area that’s the topic of the paper to do well in the CAP.</a:t>
            </a:r>
          </a:p>
          <a:p>
            <a:pPr eaLnBrk="1" hangingPunct="1"/>
            <a:r>
              <a:rPr lang="en-GB" dirty="0" smtClean="0">
                <a:latin typeface="Arial" charset="0"/>
                <a:cs typeface="Arial" charset="0"/>
              </a:rPr>
              <a:t>The time allowed should be sufficient for you to complete the paper, especially if you are concise in your answers. Practice will help you to time your reading and written responses and make sure you complete the paper in the allotted time. </a:t>
            </a:r>
          </a:p>
          <a:p>
            <a:pPr eaLnBrk="1" hangingPunct="1"/>
            <a:r>
              <a:rPr lang="en-GB" dirty="0" smtClean="0">
                <a:latin typeface="Arial" charset="0"/>
                <a:cs typeface="Arial" charset="0"/>
              </a:rPr>
              <a:t>The examiners encourage candidates to be concise in your answers; there’s no need to write pages and pages, bullet points or lists can be fine depending on what the question asks for.  </a:t>
            </a:r>
          </a:p>
          <a:p>
            <a:pPr eaLnBrk="1" hangingPunct="1"/>
            <a:r>
              <a:rPr lang="en-GB" dirty="0" smtClean="0">
                <a:latin typeface="Arial" charset="0"/>
                <a:cs typeface="Arial" charset="0"/>
              </a:rPr>
              <a:t>You don’t have to answer the questions in numerical order</a:t>
            </a:r>
            <a:r>
              <a:rPr lang="en-GB" dirty="0" smtClean="0">
                <a:solidFill>
                  <a:srgbClr val="FF0000"/>
                </a:solidFill>
                <a:latin typeface="Arial" charset="0"/>
                <a:cs typeface="Arial" charset="0"/>
              </a:rPr>
              <a:t>, </a:t>
            </a:r>
            <a:r>
              <a:rPr lang="en-GB" dirty="0" smtClean="0">
                <a:latin typeface="Arial" charset="0"/>
                <a:cs typeface="Arial" charset="0"/>
              </a:rPr>
              <a:t>although we try to design the questions to run in a logical flow.  </a:t>
            </a:r>
            <a:r>
              <a:rPr lang="en-GB" dirty="0" smtClean="0">
                <a:latin typeface="Arial" charset="0"/>
                <a:cs typeface="Arial" charset="0"/>
              </a:rPr>
              <a:t>It’s </a:t>
            </a:r>
            <a:r>
              <a:rPr lang="en-GB" dirty="0" smtClean="0">
                <a:latin typeface="Arial" charset="0"/>
                <a:cs typeface="Arial" charset="0"/>
              </a:rPr>
              <a:t>of </a:t>
            </a:r>
            <a:r>
              <a:rPr lang="en-GB" dirty="0" smtClean="0">
                <a:latin typeface="Arial" charset="0"/>
                <a:cs typeface="Arial" charset="0"/>
              </a:rPr>
              <a:t>benefit for you and the markers if you start each question on a new page, so that it’s easy to mark and, if you have to go back and work on an answer again, you can do that easily. </a:t>
            </a:r>
          </a:p>
          <a:p>
            <a:pPr eaLnBrk="1" hangingPunct="1"/>
            <a:endParaRPr lang="en-GB" dirty="0" smtClean="0">
              <a:latin typeface="Arial" charset="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We cannot guarantee that the paper will always be reporting an RCT or the questions we’ve discussed here will be asked in each paper. The principles are the same though, and remember the “so what”.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The pass mark is set each year, individualised for each paper. There’s not a set proportion or number of candidates who can pass. </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4F1895C-3D56-4673-B54F-522933B4A04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Read the question!</a:t>
            </a:r>
          </a:p>
          <a:p>
            <a:r>
              <a:rPr lang="en-GB" dirty="0" smtClean="0">
                <a:latin typeface="Arial" pitchFamily="34" charset="0"/>
                <a:cs typeface="Arial" pitchFamily="34" charset="0"/>
              </a:rPr>
              <a:t>The questions in the CAP fall into two main categories:</a:t>
            </a:r>
          </a:p>
          <a:p>
            <a:pPr marL="228600" indent="-228600">
              <a:buAutoNum type="arabicPeriod"/>
            </a:pPr>
            <a:r>
              <a:rPr lang="en-GB" dirty="0" smtClean="0">
                <a:latin typeface="Arial" pitchFamily="34" charset="0"/>
                <a:cs typeface="Arial" pitchFamily="34" charset="0"/>
              </a:rPr>
              <a:t>Factual or descriptive – this involves simply looking into the paper and pulling out the information to answer the question.  Around 40% of the  marks are from factual/descriptive questions</a:t>
            </a:r>
          </a:p>
          <a:p>
            <a:pPr marL="228600" indent="-228600">
              <a:buAutoNum type="arabicPeriod"/>
            </a:pPr>
            <a:r>
              <a:rPr lang="en-GB" dirty="0" smtClean="0">
                <a:latin typeface="Arial" pitchFamily="34" charset="0"/>
                <a:cs typeface="Arial" pitchFamily="34" charset="0"/>
              </a:rPr>
              <a:t>Critique – require your assessment, opinion and reasoning. Around 60% of the  marks are from the critique questions.  Note that critique can comment on strengths as well as weaknesses. We try and choose papers with things to discuss, not just bad papers, so look for the good points as well as any deficiencies. </a:t>
            </a:r>
          </a:p>
          <a:p>
            <a:r>
              <a:rPr lang="en-GB" dirty="0" smtClean="0">
                <a:latin typeface="Arial" pitchFamily="34" charset="0"/>
                <a:cs typeface="Arial" pitchFamily="34" charset="0"/>
              </a:rPr>
              <a:t>If the question asks for a list, a few words or a single word per item should be sufficient.  If the question asks for a description, comment or reasons, a few sentences should be sufficient. </a:t>
            </a:r>
          </a:p>
          <a:p>
            <a:r>
              <a:rPr lang="en-GB" dirty="0" smtClean="0">
                <a:latin typeface="Arial" pitchFamily="34" charset="0"/>
                <a:cs typeface="Arial" pitchFamily="34" charset="0"/>
              </a:rPr>
              <a:t>Note the number of marks available for the question and tailor your answer accordingly. So for example, if there is just one mark available for an answer, you should not be writing a page!</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F1895C-3D56-4673-B54F-522933B4A04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smtClean="0">
                <a:latin typeface="Arial" pitchFamily="34" charset="0"/>
                <a:cs typeface="Arial" pitchFamily="34" charset="0"/>
              </a:rPr>
              <a:t>For the “critique” questions, we frequently find that answers state fact, but lack the “so what”. </a:t>
            </a:r>
          </a:p>
          <a:p>
            <a:r>
              <a:rPr lang="en-GB" dirty="0" smtClean="0">
                <a:latin typeface="Arial" pitchFamily="34" charset="0"/>
                <a:cs typeface="Arial" pitchFamily="34" charset="0"/>
              </a:rPr>
              <a:t>To illustrate what we mean, we’ve used a traffic light example. </a:t>
            </a:r>
          </a:p>
          <a:p>
            <a:pPr>
              <a:buFont typeface="Arial" pitchFamily="34" charset="0"/>
              <a:buChar char="•"/>
            </a:pPr>
            <a:r>
              <a:rPr lang="en-GB" dirty="0" smtClean="0">
                <a:latin typeface="Arial" pitchFamily="34" charset="0"/>
                <a:cs typeface="Arial" pitchFamily="34" charset="0"/>
              </a:rPr>
              <a:t>The light’s red – so what?</a:t>
            </a:r>
            <a:r>
              <a:rPr lang="en-GB" dirty="0" smtClean="0"/>
              <a:t/>
            </a:r>
            <a:br>
              <a:rPr lang="en-GB" dirty="0" smtClean="0"/>
            </a:br>
            <a:endParaRPr lang="en-GB" dirty="0" smtClean="0"/>
          </a:p>
        </p:txBody>
      </p:sp>
      <p:sp>
        <p:nvSpPr>
          <p:cNvPr id="4" name="Slide Number Placeholder 3"/>
          <p:cNvSpPr>
            <a:spLocks noGrp="1"/>
          </p:cNvSpPr>
          <p:nvPr>
            <p:ph type="sldNum" sz="quarter" idx="10"/>
          </p:nvPr>
        </p:nvSpPr>
        <p:spPr/>
        <p:txBody>
          <a:bodyPr/>
          <a:lstStyle/>
          <a:p>
            <a:fld id="{C4F1895C-3D56-4673-B54F-522933B4A04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683568" y="548680"/>
            <a:ext cx="7772400" cy="1143000"/>
          </a:xfrm>
        </p:spPr>
        <p:txBody>
          <a:bodyPr/>
          <a:lstStyle>
            <a:lvl1pPr algn="l">
              <a:defRPr sz="4400"/>
            </a:lvl1pPr>
          </a:lstStyle>
          <a:p>
            <a:r>
              <a:rPr lang="en-US" dirty="0"/>
              <a:t>The ideal Phase 1 data capture system</a:t>
            </a:r>
          </a:p>
        </p:txBody>
      </p:sp>
      <p:sp>
        <p:nvSpPr>
          <p:cNvPr id="6147" name="Rectangle 1027"/>
          <p:cNvSpPr>
            <a:spLocks noGrp="1" noChangeArrowheads="1"/>
          </p:cNvSpPr>
          <p:nvPr>
            <p:ph type="subTitle" idx="1"/>
          </p:nvPr>
        </p:nvSpPr>
        <p:spPr>
          <a:xfrm>
            <a:off x="683568" y="2060848"/>
            <a:ext cx="7848872" cy="3672408"/>
          </a:xfrm>
        </p:spPr>
        <p:txBody>
          <a:bodyPr/>
          <a:lstStyle>
            <a:lvl1pPr marL="0" indent="0" algn="l">
              <a:buFontTx/>
              <a:buNone/>
              <a:defRPr sz="2800"/>
            </a:lvl1pPr>
          </a:lstStyle>
          <a:p>
            <a:r>
              <a:rPr lang="en-US" dirty="0"/>
              <a:t>Steve Warrington</a:t>
            </a:r>
          </a:p>
          <a:p>
            <a:r>
              <a:rPr lang="en-US" dirty="0"/>
              <a:t>Medical Director</a:t>
            </a:r>
          </a:p>
          <a:p>
            <a:r>
              <a:rPr lang="en-US" dirty="0"/>
              <a:t>HMR</a:t>
            </a:r>
          </a:p>
        </p:txBody>
      </p:sp>
      <p:sp>
        <p:nvSpPr>
          <p:cNvPr id="6149" name="Rectangle 1029"/>
          <p:cNvSpPr>
            <a:spLocks noGrp="1" noChangeArrowheads="1"/>
          </p:cNvSpPr>
          <p:nvPr>
            <p:ph type="ftr" sz="quarter" idx="3"/>
          </p:nvPr>
        </p:nvSpPr>
        <p:spPr/>
        <p:txBody>
          <a:bodyPr/>
          <a:lstStyle>
            <a:lvl1pPr>
              <a:defRPr/>
            </a:lvl1pPr>
          </a:lstStyle>
          <a:p>
            <a:endParaRPr lang="en-US"/>
          </a:p>
        </p:txBody>
      </p:sp>
      <p:sp>
        <p:nvSpPr>
          <p:cNvPr id="6150" name="Rectangle 1030"/>
          <p:cNvSpPr>
            <a:spLocks noGrp="1" noChangeArrowheads="1"/>
          </p:cNvSpPr>
          <p:nvPr>
            <p:ph type="sldNum" sz="quarter" idx="4"/>
          </p:nvPr>
        </p:nvSpPr>
        <p:spPr/>
        <p:txBody>
          <a:bodyPr/>
          <a:lstStyle>
            <a:lvl1pPr>
              <a:defRPr/>
            </a:lvl1pPr>
          </a:lstStyle>
          <a:p>
            <a:fld id="{8F55841C-8E41-46A5-937B-B6260EFB6000}"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EA52A5-9872-4B47-AC19-73C3BF30430F}"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EA27D5-A3AB-4B74-9363-02F43D9FE92B}"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3EB8CB-3C1E-40CA-BCE2-F9B5CD6EB902}" type="slidenum">
              <a:rPr lang="en-US" smtClean="0"/>
              <a:pPr/>
              <a:t>‹#›</a:t>
            </a:fld>
            <a:endParaRPr lang="en-US" dirty="0"/>
          </a:p>
        </p:txBody>
      </p:sp>
    </p:spTree>
  </p:cSld>
  <p:clrMapOvr>
    <a:masterClrMapping/>
  </p:clrMapOvr>
  <p:transition>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683568" y="548680"/>
            <a:ext cx="7772400" cy="1143000"/>
          </a:xfrm>
        </p:spPr>
        <p:txBody>
          <a:bodyPr/>
          <a:lstStyle>
            <a:lvl1pPr algn="l">
              <a:defRPr sz="4400"/>
            </a:lvl1pPr>
          </a:lstStyle>
          <a:p>
            <a:r>
              <a:rPr lang="en-US" dirty="0"/>
              <a:t>The ideal Phase 1 data capture system</a:t>
            </a:r>
          </a:p>
        </p:txBody>
      </p:sp>
      <p:sp>
        <p:nvSpPr>
          <p:cNvPr id="6147" name="Rectangle 1027"/>
          <p:cNvSpPr>
            <a:spLocks noGrp="1" noChangeArrowheads="1"/>
          </p:cNvSpPr>
          <p:nvPr>
            <p:ph type="subTitle" idx="1"/>
          </p:nvPr>
        </p:nvSpPr>
        <p:spPr>
          <a:xfrm>
            <a:off x="683568" y="2060848"/>
            <a:ext cx="7848872" cy="3672408"/>
          </a:xfrm>
        </p:spPr>
        <p:txBody>
          <a:bodyPr/>
          <a:lstStyle>
            <a:lvl1pPr marL="0" indent="0" algn="l">
              <a:buFontTx/>
              <a:buNone/>
              <a:defRPr sz="2800"/>
            </a:lvl1pPr>
          </a:lstStyle>
          <a:p>
            <a:r>
              <a:rPr lang="en-US" dirty="0"/>
              <a:t>Steve Warrington</a:t>
            </a:r>
          </a:p>
          <a:p>
            <a:r>
              <a:rPr lang="en-US" dirty="0"/>
              <a:t>Medical Director</a:t>
            </a:r>
          </a:p>
          <a:p>
            <a:r>
              <a:rPr lang="en-US" dirty="0"/>
              <a:t>HMR</a:t>
            </a:r>
          </a:p>
        </p:txBody>
      </p:sp>
      <p:sp>
        <p:nvSpPr>
          <p:cNvPr id="6149" name="Rectangle 1029"/>
          <p:cNvSpPr>
            <a:spLocks noGrp="1" noChangeArrowheads="1"/>
          </p:cNvSpPr>
          <p:nvPr>
            <p:ph type="ftr" sz="quarter" idx="3"/>
          </p:nvPr>
        </p:nvSpPr>
        <p:spPr/>
        <p:txBody>
          <a:bodyPr/>
          <a:lstStyle>
            <a:lvl1pPr>
              <a:defRPr/>
            </a:lvl1pPr>
          </a:lstStyle>
          <a:p>
            <a:endParaRPr lang="en-US">
              <a:solidFill>
                <a:srgbClr val="D8D8D8"/>
              </a:solidFill>
            </a:endParaRPr>
          </a:p>
        </p:txBody>
      </p:sp>
      <p:sp>
        <p:nvSpPr>
          <p:cNvPr id="6150" name="Rectangle 1030"/>
          <p:cNvSpPr>
            <a:spLocks noGrp="1" noChangeArrowheads="1"/>
          </p:cNvSpPr>
          <p:nvPr>
            <p:ph type="sldNum" sz="quarter" idx="4"/>
          </p:nvPr>
        </p:nvSpPr>
        <p:spPr/>
        <p:txBody>
          <a:bodyPr/>
          <a:lstStyle>
            <a:lvl1pPr>
              <a:defRPr/>
            </a:lvl1pPr>
          </a:lstStyle>
          <a:p>
            <a:fld id="{8F55841C-8E41-46A5-937B-B6260EFB6000}"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401538492"/>
      </p:ext>
    </p:extLst>
  </p:cSld>
  <p:clrMapOvr>
    <a:masterClrMapping/>
  </p:clrMapOvr>
  <p:transition>
    <p:wip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200">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83B8C41B-2159-403C-95CC-0D29CE0ACD21}"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1738813903"/>
      </p:ext>
    </p:extLst>
  </p:cSld>
  <p:clrMapOvr>
    <a:masterClrMapping/>
  </p:clrMapOvr>
  <p:transition>
    <p:wip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400" b="1" cap="all">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endParaRPr lang="en-US" dirty="0">
              <a:solidFill>
                <a:srgbClr val="D8D8D8"/>
              </a:solidFill>
            </a:endParaRP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solidFill>
                <a:srgbClr val="D8D8D8"/>
              </a:solidFill>
            </a:endParaRP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268F16B3-F5F5-4431-8AA7-0E1B435C3FBB}"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1132503903"/>
      </p:ext>
    </p:extLst>
  </p:cSld>
  <p:clrMapOvr>
    <a:overrideClrMapping bg1="dk1" tx1="lt1" bg2="dk2" tx2="lt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0DEC1E11-3E41-430F-A6CD-1B79E35C8EAC}"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489468167"/>
      </p:ext>
    </p:extLst>
  </p:cSld>
  <p:clrMapOvr>
    <a:masterClrMapping/>
  </p:clrMapOvr>
  <p:transition>
    <p:wip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solidFill>
                <a:srgbClr val="D8D8D8"/>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D8D8D8"/>
              </a:solidFill>
            </a:endParaRPr>
          </a:p>
        </p:txBody>
      </p:sp>
      <p:sp>
        <p:nvSpPr>
          <p:cNvPr id="9" name="Slide Number Placeholder 8"/>
          <p:cNvSpPr>
            <a:spLocks noGrp="1"/>
          </p:cNvSpPr>
          <p:nvPr>
            <p:ph type="sldNum" sz="quarter" idx="12"/>
          </p:nvPr>
        </p:nvSpPr>
        <p:spPr/>
        <p:txBody>
          <a:bodyPr/>
          <a:lstStyle>
            <a:lvl1pPr>
              <a:defRPr/>
            </a:lvl1pPr>
          </a:lstStyle>
          <a:p>
            <a:fld id="{851797B8-AEF7-4392-B143-A3224560DFDE}"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4007906102"/>
      </p:ext>
    </p:extLst>
  </p:cSld>
  <p:clrMapOvr>
    <a:masterClrMapping/>
  </p:clrMapOvr>
  <p:transition>
    <p:wip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US" dirty="0">
              <a:solidFill>
                <a:srgbClr val="D8D8D8"/>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lvl1pPr>
              <a:defRPr/>
            </a:lvl1pPr>
          </a:lstStyle>
          <a:p>
            <a:fld id="{4B8F435B-FBD9-469F-8DE7-18198B022196}"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1388826190"/>
      </p:ext>
    </p:extLst>
  </p:cSld>
  <p:clrMapOvr>
    <a:masterClrMapping/>
  </p:clrMapOvr>
  <p:transition>
    <p:wip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D8D8D8"/>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D8D8D8"/>
              </a:solidFill>
            </a:endParaRPr>
          </a:p>
        </p:txBody>
      </p:sp>
      <p:sp>
        <p:nvSpPr>
          <p:cNvPr id="4" name="Slide Number Placeholder 3"/>
          <p:cNvSpPr>
            <a:spLocks noGrp="1"/>
          </p:cNvSpPr>
          <p:nvPr>
            <p:ph type="sldNum" sz="quarter" idx="12"/>
          </p:nvPr>
        </p:nvSpPr>
        <p:spPr/>
        <p:txBody>
          <a:bodyPr/>
          <a:lstStyle>
            <a:lvl1pPr>
              <a:defRPr/>
            </a:lvl1pPr>
          </a:lstStyle>
          <a:p>
            <a:fld id="{AAE1C247-DDFC-49B0-AD97-C2FAB3F73925}"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081294174"/>
      </p:ext>
    </p:extLst>
  </p:cSld>
  <p:clrMapOvr>
    <a:masterClrMapping/>
  </p:clrMapOvr>
  <p:transition>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200">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B8C41B-2159-403C-95CC-0D29CE0ACD21}"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547F6F62-2BB2-410B-8F3F-D3D430D60AD5}"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653403573"/>
      </p:ext>
    </p:extLst>
  </p:cSld>
  <p:clrMapOvr>
    <a:masterClrMapping/>
  </p:clrMapOvr>
  <p:transition>
    <p:wip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499F380C-4ACC-4A13-BB4F-65596BE99C88}"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872194748"/>
      </p:ext>
    </p:extLst>
  </p:cSld>
  <p:clrMapOvr>
    <a:masterClrMapping/>
  </p:clrMapOvr>
  <p:transition>
    <p:wip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A9EA52A5-9872-4B47-AC19-73C3BF30430F}"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313512516"/>
      </p:ext>
    </p:extLst>
  </p:cSld>
  <p:clrMapOvr>
    <a:masterClrMapping/>
  </p:clrMapOvr>
  <p:transition>
    <p:wip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A7EA27D5-A3AB-4B74-9363-02F43D9FE92B}"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407649385"/>
      </p:ext>
    </p:extLst>
  </p:cSld>
  <p:clrMapOvr>
    <a:masterClrMapping/>
  </p:clrMapOvr>
  <p:transition>
    <p:wip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US" dirty="0">
              <a:solidFill>
                <a:srgbClr val="D8D8D8"/>
              </a:solidFill>
            </a:endParaRPr>
          </a:p>
        </p:txBody>
      </p:sp>
      <p:sp>
        <p:nvSpPr>
          <p:cNvPr id="4" name="Footer Placeholder 3"/>
          <p:cNvSpPr>
            <a:spLocks noGrp="1"/>
          </p:cNvSpPr>
          <p:nvPr>
            <p:ph type="ftr" sz="quarter" idx="11"/>
          </p:nvPr>
        </p:nvSpPr>
        <p:spPr/>
        <p:txBody>
          <a:body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2498060955"/>
      </p:ext>
    </p:extLst>
  </p:cSld>
  <p:clrMapOvr>
    <a:masterClrMapping/>
  </p:clrMapOvr>
  <p:transition>
    <p:wip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683568" y="548680"/>
            <a:ext cx="7772400" cy="1143000"/>
          </a:xfrm>
        </p:spPr>
        <p:txBody>
          <a:bodyPr/>
          <a:lstStyle>
            <a:lvl1pPr algn="l">
              <a:defRPr sz="4400"/>
            </a:lvl1pPr>
          </a:lstStyle>
          <a:p>
            <a:r>
              <a:rPr lang="en-US" dirty="0"/>
              <a:t>The ideal Phase 1 data capture system</a:t>
            </a:r>
          </a:p>
        </p:txBody>
      </p:sp>
      <p:sp>
        <p:nvSpPr>
          <p:cNvPr id="6147" name="Rectangle 1027"/>
          <p:cNvSpPr>
            <a:spLocks noGrp="1" noChangeArrowheads="1"/>
          </p:cNvSpPr>
          <p:nvPr>
            <p:ph type="subTitle" idx="1"/>
          </p:nvPr>
        </p:nvSpPr>
        <p:spPr>
          <a:xfrm>
            <a:off x="683568" y="2060848"/>
            <a:ext cx="7848872" cy="3672408"/>
          </a:xfrm>
        </p:spPr>
        <p:txBody>
          <a:bodyPr/>
          <a:lstStyle>
            <a:lvl1pPr marL="0" indent="0" algn="l">
              <a:buFontTx/>
              <a:buNone/>
              <a:defRPr sz="2800"/>
            </a:lvl1pPr>
          </a:lstStyle>
          <a:p>
            <a:r>
              <a:rPr lang="en-US" dirty="0"/>
              <a:t>Steve Warrington</a:t>
            </a:r>
          </a:p>
          <a:p>
            <a:r>
              <a:rPr lang="en-US" dirty="0"/>
              <a:t>Medical Director</a:t>
            </a:r>
          </a:p>
          <a:p>
            <a:r>
              <a:rPr lang="en-US" dirty="0"/>
              <a:t>HMR</a:t>
            </a:r>
          </a:p>
        </p:txBody>
      </p:sp>
      <p:sp>
        <p:nvSpPr>
          <p:cNvPr id="6149" name="Rectangle 1029"/>
          <p:cNvSpPr>
            <a:spLocks noGrp="1" noChangeArrowheads="1"/>
          </p:cNvSpPr>
          <p:nvPr>
            <p:ph type="ftr" sz="quarter" idx="3"/>
          </p:nvPr>
        </p:nvSpPr>
        <p:spPr/>
        <p:txBody>
          <a:bodyPr/>
          <a:lstStyle>
            <a:lvl1pPr>
              <a:defRPr/>
            </a:lvl1pPr>
          </a:lstStyle>
          <a:p>
            <a:endParaRPr lang="en-US">
              <a:solidFill>
                <a:srgbClr val="D8D8D8"/>
              </a:solidFill>
            </a:endParaRPr>
          </a:p>
        </p:txBody>
      </p:sp>
      <p:sp>
        <p:nvSpPr>
          <p:cNvPr id="6150" name="Rectangle 1030"/>
          <p:cNvSpPr>
            <a:spLocks noGrp="1" noChangeArrowheads="1"/>
          </p:cNvSpPr>
          <p:nvPr>
            <p:ph type="sldNum" sz="quarter" idx="4"/>
          </p:nvPr>
        </p:nvSpPr>
        <p:spPr/>
        <p:txBody>
          <a:bodyPr/>
          <a:lstStyle>
            <a:lvl1pPr>
              <a:defRPr/>
            </a:lvl1pPr>
          </a:lstStyle>
          <a:p>
            <a:fld id="{8F55841C-8E41-46A5-937B-B6260EFB6000}"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091215521"/>
      </p:ext>
    </p:extLst>
  </p:cSld>
  <p:clrMapOvr>
    <a:masterClrMapping/>
  </p:clrMapOvr>
  <p:transition>
    <p:wip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200">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83B8C41B-2159-403C-95CC-0D29CE0ACD21}"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3630762868"/>
      </p:ext>
    </p:extLst>
  </p:cSld>
  <p:clrMapOvr>
    <a:masterClrMapping/>
  </p:clrMapOvr>
  <p:transition>
    <p:wip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400" b="1" cap="all">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endParaRPr lang="en-US" dirty="0">
              <a:solidFill>
                <a:srgbClr val="D8D8D8"/>
              </a:solidFill>
            </a:endParaRP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solidFill>
                <a:srgbClr val="D8D8D8"/>
              </a:solidFill>
            </a:endParaRP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268F16B3-F5F5-4431-8AA7-0E1B435C3FBB}"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2739867420"/>
      </p:ext>
    </p:extLst>
  </p:cSld>
  <p:clrMapOvr>
    <a:overrideClrMapping bg1="dk1" tx1="lt1" bg2="dk2" tx2="lt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0DEC1E11-3E41-430F-A6CD-1B79E35C8EAC}"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555885213"/>
      </p:ext>
    </p:extLst>
  </p:cSld>
  <p:clrMapOvr>
    <a:masterClrMapping/>
  </p:clrMapOvr>
  <p:transition>
    <p:wip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solidFill>
                <a:srgbClr val="D8D8D8"/>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D8D8D8"/>
              </a:solidFill>
            </a:endParaRPr>
          </a:p>
        </p:txBody>
      </p:sp>
      <p:sp>
        <p:nvSpPr>
          <p:cNvPr id="9" name="Slide Number Placeholder 8"/>
          <p:cNvSpPr>
            <a:spLocks noGrp="1"/>
          </p:cNvSpPr>
          <p:nvPr>
            <p:ph type="sldNum" sz="quarter" idx="12"/>
          </p:nvPr>
        </p:nvSpPr>
        <p:spPr/>
        <p:txBody>
          <a:bodyPr/>
          <a:lstStyle>
            <a:lvl1pPr>
              <a:defRPr/>
            </a:lvl1pPr>
          </a:lstStyle>
          <a:p>
            <a:fld id="{851797B8-AEF7-4392-B143-A3224560DFDE}"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114531817"/>
      </p:ext>
    </p:extLst>
  </p:cSld>
  <p:clrMapOvr>
    <a:masterClrMapping/>
  </p:clrMapOvr>
  <p:transition>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400" b="1" cap="all">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268F16B3-F5F5-4431-8AA7-0E1B435C3FB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US" dirty="0">
              <a:solidFill>
                <a:srgbClr val="D8D8D8"/>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lvl1pPr>
              <a:defRPr/>
            </a:lvl1pPr>
          </a:lstStyle>
          <a:p>
            <a:fld id="{4B8F435B-FBD9-469F-8DE7-18198B022196}"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588983518"/>
      </p:ext>
    </p:extLst>
  </p:cSld>
  <p:clrMapOvr>
    <a:masterClrMapping/>
  </p:clrMapOvr>
  <p:transition>
    <p:wip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D8D8D8"/>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D8D8D8"/>
              </a:solidFill>
            </a:endParaRPr>
          </a:p>
        </p:txBody>
      </p:sp>
      <p:sp>
        <p:nvSpPr>
          <p:cNvPr id="4" name="Slide Number Placeholder 3"/>
          <p:cNvSpPr>
            <a:spLocks noGrp="1"/>
          </p:cNvSpPr>
          <p:nvPr>
            <p:ph type="sldNum" sz="quarter" idx="12"/>
          </p:nvPr>
        </p:nvSpPr>
        <p:spPr/>
        <p:txBody>
          <a:bodyPr/>
          <a:lstStyle>
            <a:lvl1pPr>
              <a:defRPr/>
            </a:lvl1pPr>
          </a:lstStyle>
          <a:p>
            <a:fld id="{AAE1C247-DDFC-49B0-AD97-C2FAB3F73925}"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672949579"/>
      </p:ext>
    </p:extLst>
  </p:cSld>
  <p:clrMapOvr>
    <a:masterClrMapping/>
  </p:clrMapOvr>
  <p:transition>
    <p:wip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547F6F62-2BB2-410B-8F3F-D3D430D60AD5}"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243553270"/>
      </p:ext>
    </p:extLst>
  </p:cSld>
  <p:clrMapOvr>
    <a:masterClrMapping/>
  </p:clrMapOvr>
  <p:transition>
    <p:wip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D8D8D8"/>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D8D8D8"/>
              </a:solidFill>
            </a:endParaRPr>
          </a:p>
        </p:txBody>
      </p:sp>
      <p:sp>
        <p:nvSpPr>
          <p:cNvPr id="7" name="Slide Number Placeholder 6"/>
          <p:cNvSpPr>
            <a:spLocks noGrp="1"/>
          </p:cNvSpPr>
          <p:nvPr>
            <p:ph type="sldNum" sz="quarter" idx="12"/>
          </p:nvPr>
        </p:nvSpPr>
        <p:spPr/>
        <p:txBody>
          <a:bodyPr/>
          <a:lstStyle>
            <a:lvl1pPr>
              <a:defRPr/>
            </a:lvl1pPr>
          </a:lstStyle>
          <a:p>
            <a:fld id="{499F380C-4ACC-4A13-BB4F-65596BE99C88}"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1150505584"/>
      </p:ext>
    </p:extLst>
  </p:cSld>
  <p:clrMapOvr>
    <a:masterClrMapping/>
  </p:clrMapOvr>
  <p:transition>
    <p:wip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A9EA52A5-9872-4B47-AC19-73C3BF30430F}"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208667531"/>
      </p:ext>
    </p:extLst>
  </p:cSld>
  <p:clrMapOvr>
    <a:masterClrMapping/>
  </p:clrMapOvr>
  <p:transition>
    <p:wip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solidFill>
                <a:srgbClr val="D8D8D8"/>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D8D8D8"/>
              </a:solidFill>
            </a:endParaRPr>
          </a:p>
        </p:txBody>
      </p:sp>
      <p:sp>
        <p:nvSpPr>
          <p:cNvPr id="6" name="Slide Number Placeholder 5"/>
          <p:cNvSpPr>
            <a:spLocks noGrp="1"/>
          </p:cNvSpPr>
          <p:nvPr>
            <p:ph type="sldNum" sz="quarter" idx="12"/>
          </p:nvPr>
        </p:nvSpPr>
        <p:spPr/>
        <p:txBody>
          <a:bodyPr/>
          <a:lstStyle>
            <a:lvl1pPr>
              <a:defRPr/>
            </a:lvl1pPr>
          </a:lstStyle>
          <a:p>
            <a:fld id="{A7EA27D5-A3AB-4B74-9363-02F43D9FE92B}" type="slidenum">
              <a:rPr lang="en-US">
                <a:solidFill>
                  <a:srgbClr val="D8D8D8"/>
                </a:solidFill>
              </a:rPr>
              <a:pPr/>
              <a:t>‹#›</a:t>
            </a:fld>
            <a:endParaRPr lang="en-US">
              <a:solidFill>
                <a:srgbClr val="D8D8D8"/>
              </a:solidFill>
            </a:endParaRPr>
          </a:p>
        </p:txBody>
      </p:sp>
    </p:spTree>
    <p:extLst>
      <p:ext uri="{BB962C8B-B14F-4D97-AF65-F5344CB8AC3E}">
        <p14:creationId xmlns:p14="http://schemas.microsoft.com/office/powerpoint/2010/main" xmlns="" val="962208814"/>
      </p:ext>
    </p:extLst>
  </p:cSld>
  <p:clrMapOvr>
    <a:masterClrMapping/>
  </p:clrMapOvr>
  <p:transition>
    <p:wip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US" dirty="0">
              <a:solidFill>
                <a:srgbClr val="D8D8D8"/>
              </a:solidFill>
            </a:endParaRPr>
          </a:p>
        </p:txBody>
      </p:sp>
      <p:sp>
        <p:nvSpPr>
          <p:cNvPr id="4" name="Footer Placeholder 3"/>
          <p:cNvSpPr>
            <a:spLocks noGrp="1"/>
          </p:cNvSpPr>
          <p:nvPr>
            <p:ph type="ftr" sz="quarter" idx="11"/>
          </p:nvPr>
        </p:nvSpPr>
        <p:spPr/>
        <p:txBody>
          <a:bodyPr/>
          <a:lstStyle/>
          <a:p>
            <a:endParaRPr lang="en-US" dirty="0">
              <a:solidFill>
                <a:srgbClr val="D8D8D8"/>
              </a:solidFill>
            </a:endParaRPr>
          </a:p>
        </p:txBody>
      </p:sp>
      <p:sp>
        <p:nvSpPr>
          <p:cNvPr id="5" name="Slide Number Placeholder 4"/>
          <p:cNvSpPr>
            <a:spLocks noGrp="1"/>
          </p:cNvSpPr>
          <p:nvPr>
            <p:ph type="sldNum" sz="quarter" idx="12"/>
          </p:nvPr>
        </p:nvSpPr>
        <p:spPr/>
        <p:txBody>
          <a:body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1951533865"/>
      </p:ext>
    </p:extLst>
  </p:cSld>
  <p:clrMapOvr>
    <a:masterClrMapping/>
  </p:clrMapOvr>
  <p:transition>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EC1E11-3E41-430F-A6CD-1B79E35C8EAC}"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51797B8-AEF7-4392-B143-A3224560DFDE}"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B8F435B-FBD9-469F-8DE7-18198B022196}"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AE1C247-DDFC-49B0-AD97-C2FAB3F73925}"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7F6F62-2BB2-410B-8F3F-D3D430D60AD5}"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9F380C-4ACC-4A13-BB4F-65596BE99C88}" type="slidenum">
              <a:rPr lang="en-US"/>
              <a:pPr/>
              <a:t>‹#›</a:t>
            </a:fld>
            <a:endParaRPr lang="en-US"/>
          </a:p>
        </p:txBody>
      </p:sp>
    </p:spTree>
  </p:cSld>
  <p:clrMapOvr>
    <a:masterClrMapping/>
  </p:clrMapOvr>
  <p:transition>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75000"/>
          </a:schemeClr>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endParaRPr lang="en-US" dirty="0"/>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endParaRPr lang="en-US" dirty="0"/>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fld id="{AB3EB8CB-3C1E-40CA-BCE2-F9B5CD6EB90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p:wipe/>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p:titleStyle>
    <p:bodyStyle>
      <a:lvl1pPr marL="342900" indent="-342900" algn="l" rtl="0" eaLnBrk="0" fontAlgn="base" hangingPunct="0">
        <a:spcBef>
          <a:spcPts val="1200"/>
        </a:spcBef>
        <a:spcAft>
          <a:spcPct val="0"/>
        </a:spcAft>
        <a:buChar char="•"/>
        <a:defRPr sz="3200">
          <a:solidFill>
            <a:schemeClr val="bg2"/>
          </a:solidFill>
          <a:latin typeface="Arial" pitchFamily="34" charset="0"/>
          <a:ea typeface="+mn-ea"/>
          <a:cs typeface="Arial" pitchFamily="34" charset="0"/>
        </a:defRPr>
      </a:lvl1pPr>
      <a:lvl2pPr marL="742950" indent="-285750" algn="l" rtl="0" eaLnBrk="0" fontAlgn="base" hangingPunct="0">
        <a:spcBef>
          <a:spcPts val="1200"/>
        </a:spcBef>
        <a:spcAft>
          <a:spcPct val="0"/>
        </a:spcAft>
        <a:buSzPct val="75000"/>
        <a:buChar char="•"/>
        <a:defRPr sz="2800">
          <a:solidFill>
            <a:schemeClr val="bg2"/>
          </a:solidFill>
          <a:latin typeface="Arial" pitchFamily="34" charset="0"/>
          <a:cs typeface="Arial" pitchFamily="34" charset="0"/>
        </a:defRPr>
      </a:lvl2pPr>
      <a:lvl3pPr marL="1143000" indent="-228600" algn="l" rtl="0" eaLnBrk="0" fontAlgn="base" hangingPunct="0">
        <a:spcBef>
          <a:spcPts val="1200"/>
        </a:spcBef>
        <a:spcAft>
          <a:spcPct val="0"/>
        </a:spcAft>
        <a:buChar char="•"/>
        <a:defRPr sz="2400">
          <a:solidFill>
            <a:schemeClr val="bg2"/>
          </a:solidFill>
          <a:latin typeface="Arial" pitchFamily="34" charset="0"/>
          <a:cs typeface="Arial" pitchFamily="34" charset="0"/>
        </a:defRPr>
      </a:lvl3pPr>
      <a:lvl4pPr marL="16002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4pPr>
      <a:lvl5pPr marL="20574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rgbClr val="FFFF66"/>
          </a:solidFill>
          <a:latin typeface="+mn-lt"/>
        </a:defRPr>
      </a:lvl6pPr>
      <a:lvl7pPr marL="2971800" indent="-228600" algn="l" rtl="0" eaLnBrk="0" fontAlgn="base" hangingPunct="0">
        <a:spcBef>
          <a:spcPct val="20000"/>
        </a:spcBef>
        <a:spcAft>
          <a:spcPct val="0"/>
        </a:spcAft>
        <a:buChar char="»"/>
        <a:defRPr sz="2000">
          <a:solidFill>
            <a:srgbClr val="FFFF66"/>
          </a:solidFill>
          <a:latin typeface="+mn-lt"/>
        </a:defRPr>
      </a:lvl7pPr>
      <a:lvl8pPr marL="3429000" indent="-228600" algn="l" rtl="0" eaLnBrk="0" fontAlgn="base" hangingPunct="0">
        <a:spcBef>
          <a:spcPct val="20000"/>
        </a:spcBef>
        <a:spcAft>
          <a:spcPct val="0"/>
        </a:spcAft>
        <a:buChar char="»"/>
        <a:defRPr sz="2000">
          <a:solidFill>
            <a:srgbClr val="FFFF66"/>
          </a:solidFill>
          <a:latin typeface="+mn-lt"/>
        </a:defRPr>
      </a:lvl8pPr>
      <a:lvl9pPr marL="3886200" indent="-228600" algn="l" rtl="0" eaLnBrk="0" fontAlgn="base" hangingPunct="0">
        <a:spcBef>
          <a:spcPct val="20000"/>
        </a:spcBef>
        <a:spcAft>
          <a:spcPct val="0"/>
        </a:spcAft>
        <a:buChar char="»"/>
        <a:defRPr sz="2000">
          <a:solidFill>
            <a:srgbClr val="FFFF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alpha val="75000"/>
          </a:schemeClr>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endParaRPr lang="en-US" dirty="0">
              <a:solidFill>
                <a:srgbClr val="D8D8D8"/>
              </a:solidFill>
            </a:endParaRPr>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endParaRPr lang="en-US" dirty="0">
              <a:solidFill>
                <a:srgbClr val="D8D8D8"/>
              </a:solidFill>
            </a:endParaRPr>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1772668760"/>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ransition>
    <p:wipe/>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p:titleStyle>
    <p:bodyStyle>
      <a:lvl1pPr marL="342900" indent="-342900" algn="l" rtl="0" eaLnBrk="0" fontAlgn="base" hangingPunct="0">
        <a:spcBef>
          <a:spcPts val="1200"/>
        </a:spcBef>
        <a:spcAft>
          <a:spcPct val="0"/>
        </a:spcAft>
        <a:buChar char="•"/>
        <a:defRPr sz="3200">
          <a:solidFill>
            <a:schemeClr val="bg2"/>
          </a:solidFill>
          <a:latin typeface="Arial" pitchFamily="34" charset="0"/>
          <a:ea typeface="+mn-ea"/>
          <a:cs typeface="Arial" pitchFamily="34" charset="0"/>
        </a:defRPr>
      </a:lvl1pPr>
      <a:lvl2pPr marL="742950" indent="-285750" algn="l" rtl="0" eaLnBrk="0" fontAlgn="base" hangingPunct="0">
        <a:spcBef>
          <a:spcPts val="1200"/>
        </a:spcBef>
        <a:spcAft>
          <a:spcPct val="0"/>
        </a:spcAft>
        <a:buSzPct val="75000"/>
        <a:buChar char="•"/>
        <a:defRPr sz="2800">
          <a:solidFill>
            <a:schemeClr val="bg2"/>
          </a:solidFill>
          <a:latin typeface="Arial" pitchFamily="34" charset="0"/>
          <a:cs typeface="Arial" pitchFamily="34" charset="0"/>
        </a:defRPr>
      </a:lvl2pPr>
      <a:lvl3pPr marL="1143000" indent="-228600" algn="l" rtl="0" eaLnBrk="0" fontAlgn="base" hangingPunct="0">
        <a:spcBef>
          <a:spcPts val="1200"/>
        </a:spcBef>
        <a:spcAft>
          <a:spcPct val="0"/>
        </a:spcAft>
        <a:buChar char="•"/>
        <a:defRPr sz="2400">
          <a:solidFill>
            <a:schemeClr val="bg2"/>
          </a:solidFill>
          <a:latin typeface="Arial" pitchFamily="34" charset="0"/>
          <a:cs typeface="Arial" pitchFamily="34" charset="0"/>
        </a:defRPr>
      </a:lvl3pPr>
      <a:lvl4pPr marL="16002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4pPr>
      <a:lvl5pPr marL="20574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rgbClr val="FFFF66"/>
          </a:solidFill>
          <a:latin typeface="+mn-lt"/>
        </a:defRPr>
      </a:lvl6pPr>
      <a:lvl7pPr marL="2971800" indent="-228600" algn="l" rtl="0" eaLnBrk="0" fontAlgn="base" hangingPunct="0">
        <a:spcBef>
          <a:spcPct val="20000"/>
        </a:spcBef>
        <a:spcAft>
          <a:spcPct val="0"/>
        </a:spcAft>
        <a:buChar char="»"/>
        <a:defRPr sz="2000">
          <a:solidFill>
            <a:srgbClr val="FFFF66"/>
          </a:solidFill>
          <a:latin typeface="+mn-lt"/>
        </a:defRPr>
      </a:lvl7pPr>
      <a:lvl8pPr marL="3429000" indent="-228600" algn="l" rtl="0" eaLnBrk="0" fontAlgn="base" hangingPunct="0">
        <a:spcBef>
          <a:spcPct val="20000"/>
        </a:spcBef>
        <a:spcAft>
          <a:spcPct val="0"/>
        </a:spcAft>
        <a:buChar char="»"/>
        <a:defRPr sz="2000">
          <a:solidFill>
            <a:srgbClr val="FFFF66"/>
          </a:solidFill>
          <a:latin typeface="+mn-lt"/>
        </a:defRPr>
      </a:lvl8pPr>
      <a:lvl9pPr marL="3886200" indent="-228600" algn="l" rtl="0" eaLnBrk="0" fontAlgn="base" hangingPunct="0">
        <a:spcBef>
          <a:spcPct val="20000"/>
        </a:spcBef>
        <a:spcAft>
          <a:spcPct val="0"/>
        </a:spcAft>
        <a:buChar char="»"/>
        <a:defRPr sz="2000">
          <a:solidFill>
            <a:srgbClr val="FFFF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alpha val="75000"/>
          </a:schemeClr>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endParaRPr lang="en-US" dirty="0">
              <a:solidFill>
                <a:srgbClr val="D8D8D8"/>
              </a:solidFill>
            </a:endParaRPr>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endParaRPr lang="en-US" dirty="0">
              <a:solidFill>
                <a:srgbClr val="D8D8D8"/>
              </a:solidFill>
            </a:endParaRPr>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fld id="{AB3EB8CB-3C1E-40CA-BCE2-F9B5CD6EB902}" type="slidenum">
              <a:rPr lang="en-US" smtClean="0">
                <a:solidFill>
                  <a:srgbClr val="D8D8D8"/>
                </a:solidFill>
              </a:rPr>
              <a:pPr/>
              <a:t>‹#›</a:t>
            </a:fld>
            <a:endParaRPr lang="en-US" dirty="0">
              <a:solidFill>
                <a:srgbClr val="D8D8D8"/>
              </a:solidFill>
            </a:endParaRPr>
          </a:p>
        </p:txBody>
      </p:sp>
    </p:spTree>
    <p:extLst>
      <p:ext uri="{BB962C8B-B14F-4D97-AF65-F5344CB8AC3E}">
        <p14:creationId xmlns:p14="http://schemas.microsoft.com/office/powerpoint/2010/main" xmlns="" val="58457230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ransition>
    <p:wipe/>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p:titleStyle>
    <p:bodyStyle>
      <a:lvl1pPr marL="342900" indent="-342900" algn="l" rtl="0" eaLnBrk="0" fontAlgn="base" hangingPunct="0">
        <a:spcBef>
          <a:spcPts val="1200"/>
        </a:spcBef>
        <a:spcAft>
          <a:spcPct val="0"/>
        </a:spcAft>
        <a:buChar char="•"/>
        <a:defRPr sz="3200">
          <a:solidFill>
            <a:schemeClr val="bg2"/>
          </a:solidFill>
          <a:latin typeface="Arial" pitchFamily="34" charset="0"/>
          <a:ea typeface="+mn-ea"/>
          <a:cs typeface="Arial" pitchFamily="34" charset="0"/>
        </a:defRPr>
      </a:lvl1pPr>
      <a:lvl2pPr marL="742950" indent="-285750" algn="l" rtl="0" eaLnBrk="0" fontAlgn="base" hangingPunct="0">
        <a:spcBef>
          <a:spcPts val="1200"/>
        </a:spcBef>
        <a:spcAft>
          <a:spcPct val="0"/>
        </a:spcAft>
        <a:buSzPct val="75000"/>
        <a:buChar char="•"/>
        <a:defRPr sz="2800">
          <a:solidFill>
            <a:schemeClr val="bg2"/>
          </a:solidFill>
          <a:latin typeface="Arial" pitchFamily="34" charset="0"/>
          <a:cs typeface="Arial" pitchFamily="34" charset="0"/>
        </a:defRPr>
      </a:lvl2pPr>
      <a:lvl3pPr marL="1143000" indent="-228600" algn="l" rtl="0" eaLnBrk="0" fontAlgn="base" hangingPunct="0">
        <a:spcBef>
          <a:spcPts val="1200"/>
        </a:spcBef>
        <a:spcAft>
          <a:spcPct val="0"/>
        </a:spcAft>
        <a:buChar char="•"/>
        <a:defRPr sz="2400">
          <a:solidFill>
            <a:schemeClr val="bg2"/>
          </a:solidFill>
          <a:latin typeface="Arial" pitchFamily="34" charset="0"/>
          <a:cs typeface="Arial" pitchFamily="34" charset="0"/>
        </a:defRPr>
      </a:lvl3pPr>
      <a:lvl4pPr marL="16002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4pPr>
      <a:lvl5pPr marL="2057400" indent="-228600" algn="l" rtl="0" eaLnBrk="0" fontAlgn="base" hangingPunct="0">
        <a:spcBef>
          <a:spcPts val="1200"/>
        </a:spcBef>
        <a:spcAft>
          <a:spcPct val="0"/>
        </a:spcAft>
        <a:buChar char="»"/>
        <a:defRPr sz="2000">
          <a:solidFill>
            <a:schemeClr val="bg2"/>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rgbClr val="FFFF66"/>
          </a:solidFill>
          <a:latin typeface="+mn-lt"/>
        </a:defRPr>
      </a:lvl6pPr>
      <a:lvl7pPr marL="2971800" indent="-228600" algn="l" rtl="0" eaLnBrk="0" fontAlgn="base" hangingPunct="0">
        <a:spcBef>
          <a:spcPct val="20000"/>
        </a:spcBef>
        <a:spcAft>
          <a:spcPct val="0"/>
        </a:spcAft>
        <a:buChar char="»"/>
        <a:defRPr sz="2000">
          <a:solidFill>
            <a:srgbClr val="FFFF66"/>
          </a:solidFill>
          <a:latin typeface="+mn-lt"/>
        </a:defRPr>
      </a:lvl7pPr>
      <a:lvl8pPr marL="3429000" indent="-228600" algn="l" rtl="0" eaLnBrk="0" fontAlgn="base" hangingPunct="0">
        <a:spcBef>
          <a:spcPct val="20000"/>
        </a:spcBef>
        <a:spcAft>
          <a:spcPct val="0"/>
        </a:spcAft>
        <a:buChar char="»"/>
        <a:defRPr sz="2000">
          <a:solidFill>
            <a:srgbClr val="FFFF66"/>
          </a:solidFill>
          <a:latin typeface="+mn-lt"/>
        </a:defRPr>
      </a:lvl8pPr>
      <a:lvl9pPr marL="3886200" indent="-228600" algn="l" rtl="0" eaLnBrk="0" fontAlgn="base" hangingPunct="0">
        <a:spcBef>
          <a:spcPct val="20000"/>
        </a:spcBef>
        <a:spcAft>
          <a:spcPct val="0"/>
        </a:spcAft>
        <a:buChar char="»"/>
        <a:defRPr sz="2000">
          <a:solidFill>
            <a:srgbClr val="FFFF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homw_xnEZ65JHM&amp;tbnid=hrfLecvM4wVkBM:&amp;ved=0CAUQjRw&amp;url=http://www.newstruth.co.uk/no-traffic-lights/&amp;ei=yVuYU7CEDMj14QSRzoHoBA&amp;bvm=bv.68693194,d.bGE&amp;psig=AFQjCNFz63OXmji5nWfXh6S-2YYUsonAOg&amp;ust=140258023590637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homw_xnEZ65JHM&amp;tbnid=hrfLecvM4wVkBM:&amp;ved=0CAUQjRw&amp;url=http://www.newstruth.co.uk/no-traffic-lights/&amp;ei=yVuYU7CEDMj14QSRzoHoBA&amp;bvm=bv.68693194,d.bGE&amp;psig=AFQjCNFz63OXmji5nWfXh6S-2YYUsonAOg&amp;ust=140258023590637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onsort-statement.org/consort-statement/checklis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google.co.uk/url?sa=i&amp;rct=j&amp;q=&amp;esrc=s&amp;frm=1&amp;source=images&amp;cd=&amp;docid=XBv80Eqk0384EM&amp;tbnid=bJ-9JQ_PIkP9NM:&amp;ved=0CAUQjRw&amp;url=http://blog.lib.umn.edu/cspg/electionacademy/2014/03/location_location_location_co.php?utm_source=rss&amp;utm_medium=rss&amp;utm_campaign=location-location-location-co-county-attempts-to-minimize-time-to-polling-places&amp;ei=qEmYU_y-GaWB4gTJk4DwBA&amp;bvm=bv.68693194,d.bGE&amp;psig=AFQjCNExbhlA_tt90YlIwu30oaYFwk5p3A&amp;ust=1402575647569217" TargetMode="External"/><Relationship Id="rId7" Type="http://schemas.openxmlformats.org/officeDocument/2006/relationships/hyperlink" Target="http://www.google.co.uk/url?sa=i&amp;rct=j&amp;q=&amp;esrc=s&amp;frm=1&amp;source=images&amp;cd=&amp;cad=rja&amp;uact=8&amp;docid=XRN8hXIh3naMwM&amp;tbnid=kZLMTJE0M8f-LM:&amp;ved=0CAUQjRw&amp;url=http://www.dailymail.co.uk/news/article-1083491/Location-Location-TV-star-Phil-Spencers-property-firm-hit-credit-crunch.html&amp;ei=KUqYU5jpMZL74QSw4oD4BA&amp;bvm=bv.68693194,d.bGE&amp;psig=AFQjCNExbhlA_tt90YlIwu30oaYFwk5p3A&amp;ust=1402575647569217"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gif"/><Relationship Id="rId5" Type="http://schemas.openxmlformats.org/officeDocument/2006/relationships/hyperlink" Target="http://www.google.co.uk/url?sa=i&amp;rct=j&amp;q=&amp;esrc=s&amp;frm=1&amp;source=images&amp;cd=&amp;cad=rja&amp;uact=8&amp;docid=zS9VpNOXRi0MMM&amp;tbnid=96ViIKaapPiW5M:&amp;ved=0CAUQjRw&amp;url=http://www.businesscartoons.co.uk/shop/index.php?act=viewProd&amp;productId=249&amp;ei=_0mYU8qtEYb44QSjiYCgBQ&amp;bvm=bv.68693194,d.bGE&amp;psig=AFQjCNExbhlA_tt90YlIwu30oaYFwk5p3A&amp;ust=1402575647569217" TargetMode="Externa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8" Type="http://schemas.openxmlformats.org/officeDocument/2006/relationships/hyperlink" Target="http://www.google.co.uk/url?sa=i&amp;rct=j&amp;q=&amp;esrc=s&amp;frm=1&amp;source=images&amp;cd=&amp;cad=rja&amp;uact=8&amp;docid=MoqrhesZOkNJVM&amp;tbnid=IoRMqGTDbatmRM:&amp;ved=0CAUQjRw&amp;url=http://www.mechanictomillionaire.com/019-practice-makes-perfect-podcast/&amp;ei=3EqYU_fnE4Wg4gS5xIDwBA&amp;bvm=bv.68693194,d.bGE&amp;psig=AFQjCNG42ZXT9TuVHlxH15E8behfHUDKjA&amp;ust=1402575842561026" TargetMode="External"/><Relationship Id="rId3" Type="http://schemas.openxmlformats.org/officeDocument/2006/relationships/hyperlink" Target="http://www.google.co.uk/url?sa=i&amp;rct=j&amp;q=&amp;esrc=s&amp;frm=1&amp;source=images&amp;cd=&amp;docid=XBv80Eqk0384EM&amp;tbnid=bJ-9JQ_PIkP9NM:&amp;ved=0CAUQjRw&amp;url=http://blog.lib.umn.edu/cspg/electionacademy/2014/03/location_location_location_co.php?utm_source=rss&amp;utm_medium=rss&amp;utm_campaign=location-location-location-co-county-attempts-to-minimize-time-to-polling-places&amp;ei=qEmYU_y-GaWB4gTJk4DwBA&amp;bvm=bv.68693194,d.bGE&amp;psig=AFQjCNExbhlA_tt90YlIwu30oaYFwk5p3A&amp;ust=1402575647569217" TargetMode="External"/><Relationship Id="rId7"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hyperlink" Target="http://www.google.co.uk/url?sa=i&amp;rct=j&amp;q=&amp;esrc=s&amp;frm=1&amp;source=images&amp;cd=&amp;cad=rja&amp;uact=8&amp;docid=uAYJFauiFksN-M&amp;tbnid=l_P3J7u-JNz-tM:&amp;ved=0CAUQjRw&amp;url=http://campus.belgrano.ort.edu.ar/ingles/ciclosuperior/2013-4G-FCE-B&amp;ei=n0qYU5C1OYTa4QSSuoCoBQ&amp;bvm=bv.68693194,d.bGE&amp;psig=AFQjCNG42ZXT9TuVHlxH15E8behfHUDKjA&amp;ust=1402575842561026" TargetMode="External"/><Relationship Id="rId5" Type="http://schemas.openxmlformats.org/officeDocument/2006/relationships/image" Target="../media/image4.gif"/><Relationship Id="rId4" Type="http://schemas.openxmlformats.org/officeDocument/2006/relationships/hyperlink" Target="http://www.google.co.uk/url?sa=i&amp;rct=j&amp;q=&amp;esrc=s&amp;frm=1&amp;source=images&amp;cd=&amp;cad=rja&amp;uact=8&amp;docid=wlX7ZYeQNRmKuM&amp;tbnid=9FwFU2hmm-UDjM:&amp;ved=0CAUQjRw&amp;url=http://www.langevin.com/blog/2013/11/21/5-ways-to-include-learner-practice-in-your-training/&amp;ei=bkqYU-KXDuSM4gSrp4CYBQ&amp;bvm=bv.68693194,d.bGE&amp;psig=AFQjCNG42ZXT9TuVHlxH15E8behfHUDKjA&amp;ust=1402575842561026" TargetMode="External"/><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homw_xnEZ65JHM&amp;tbnid=hrfLecvM4wVkBM:&amp;ved=0CAUQjRw&amp;url=http://www.newstruth.co.uk/no-traffic-lights/&amp;ei=yVuYU7CEDMj14QSRzoHoBA&amp;bvm=bv.68693194,d.bGE&amp;psig=AFQjCNFz63OXmji5nWfXh6S-2YYUsonAOg&amp;ust=14025802359063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6"/>
            <a:ext cx="7772400" cy="1500187"/>
          </a:xfrm>
        </p:spPr>
        <p:txBody>
          <a:bodyPr/>
          <a:lstStyle/>
          <a:p>
            <a:pPr lvl="0" algn="ctr"/>
            <a:r>
              <a:rPr lang="en-GB" sz="4400" dirty="0"/>
              <a:t>Faculty Education Day</a:t>
            </a:r>
          </a:p>
          <a:p>
            <a:pPr algn="ctr"/>
            <a:r>
              <a:rPr lang="en-GB" sz="4400" dirty="0" smtClean="0">
                <a:solidFill>
                  <a:schemeClr val="bg1"/>
                </a:solidFill>
              </a:rPr>
              <a:t>DPM Critical Appraisal Paper</a:t>
            </a:r>
          </a:p>
          <a:p>
            <a:pPr algn="ctr"/>
            <a:r>
              <a:rPr lang="en-GB" sz="4400" dirty="0" smtClean="0">
                <a:solidFill>
                  <a:schemeClr val="bg1"/>
                </a:solidFill>
              </a:rPr>
              <a:t>Workshop</a:t>
            </a:r>
            <a:endParaRPr lang="en-GB" sz="4400" dirty="0">
              <a:solidFill>
                <a:schemeClr val="bg1"/>
              </a:solidFill>
            </a:endParaRPr>
          </a:p>
        </p:txBody>
      </p:sp>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spcBef>
                <a:spcPct val="20000"/>
              </a:spcBef>
              <a:defRPr/>
            </a:pPr>
            <a:r>
              <a:rPr kumimoji="0" lang="en-GB" sz="2200" b="1" i="0" u="sng" strike="noStrike" kern="0" cap="none" spc="0" normalizeH="0" baseline="0" noProof="0" dirty="0" smtClean="0">
                <a:ln>
                  <a:noFill/>
                </a:ln>
                <a:solidFill>
                  <a:schemeClr val="bg2"/>
                </a:solidFill>
                <a:effectLst/>
                <a:uLnTx/>
                <a:uFillTx/>
                <a:latin typeface="Arial" pitchFamily="34" charset="0"/>
                <a:cs typeface="Arial" pitchFamily="34" charset="0"/>
              </a:rPr>
              <a:t>Speakers:</a:t>
            </a:r>
            <a: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t/>
            </a:r>
            <a:b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br>
            <a:r>
              <a:rPr kumimoji="0" lang="en-GB" sz="2200" b="1" i="0" u="none" strike="noStrike" kern="0" cap="none" spc="0" normalizeH="0" baseline="0" noProof="0" dirty="0" smtClean="0">
                <a:ln>
                  <a:noFill/>
                </a:ln>
                <a:solidFill>
                  <a:schemeClr val="bg2"/>
                </a:solidFill>
                <a:effectLst/>
                <a:uLnTx/>
                <a:uFillTx/>
                <a:latin typeface="Arial" pitchFamily="34" charset="0"/>
                <a:cs typeface="Arial" pitchFamily="34" charset="0"/>
              </a:rPr>
              <a:t>Examiners: </a:t>
            </a:r>
            <a: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t>Ruth Dixon,</a:t>
            </a:r>
            <a:r>
              <a:rPr kumimoji="0" lang="en-GB" sz="2200" b="0" i="0" u="none" strike="noStrike" kern="0" cap="none" spc="0" normalizeH="0" noProof="0" dirty="0" smtClean="0">
                <a:ln>
                  <a:noFill/>
                </a:ln>
                <a:solidFill>
                  <a:schemeClr val="bg2"/>
                </a:solidFill>
                <a:effectLst/>
                <a:uLnTx/>
                <a:uFillTx/>
                <a:latin typeface="Arial" pitchFamily="34" charset="0"/>
                <a:cs typeface="Arial" pitchFamily="34" charset="0"/>
              </a:rPr>
              <a:t> </a:t>
            </a:r>
            <a: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t>Gillian Pover, Juliet Roberts, Andy Webb</a:t>
            </a:r>
            <a:b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br>
            <a:r>
              <a:rPr kumimoji="0" lang="en-GB" sz="2200" b="1" i="0" u="none" strike="noStrike" kern="0" cap="none" spc="0" normalizeH="0" baseline="0" noProof="0" dirty="0" smtClean="0">
                <a:ln>
                  <a:noFill/>
                </a:ln>
                <a:solidFill>
                  <a:schemeClr val="bg2"/>
                </a:solidFill>
                <a:effectLst/>
                <a:uLnTx/>
                <a:uFillTx/>
                <a:latin typeface="Arial" pitchFamily="34" charset="0"/>
                <a:cs typeface="Arial" pitchFamily="34" charset="0"/>
              </a:rPr>
              <a:t>DPM Candidate: </a:t>
            </a:r>
            <a:r>
              <a:rPr kumimoji="0" lang="en-GB" sz="2200" b="0" i="0" u="none" strike="noStrike" kern="0" cap="none" spc="0" normalizeH="0" baseline="0" noProof="0" dirty="0" err="1" smtClean="0">
                <a:ln>
                  <a:noFill/>
                </a:ln>
                <a:solidFill>
                  <a:schemeClr val="bg2"/>
                </a:solidFill>
                <a:effectLst/>
                <a:uLnTx/>
                <a:uFillTx/>
                <a:latin typeface="Arial" pitchFamily="34" charset="0"/>
                <a:cs typeface="Arial" pitchFamily="34" charset="0"/>
              </a:rPr>
              <a:t>Seema</a:t>
            </a:r>
            <a:r>
              <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rPr>
              <a:t> </a:t>
            </a:r>
            <a:r>
              <a:rPr lang="en-GB" sz="2200" kern="0" smtClean="0">
                <a:solidFill>
                  <a:schemeClr val="bg2"/>
                </a:solidFill>
                <a:latin typeface="Arial" pitchFamily="34" charset="0"/>
                <a:cs typeface="Arial" pitchFamily="34" charset="0"/>
              </a:rPr>
              <a:t>Parikh</a:t>
            </a:r>
            <a:r>
              <a:rPr kumimoji="0" lang="en-GB" sz="2200" b="0" i="0" u="none" strike="noStrike" kern="0" cap="none" spc="0" normalizeH="0" noProof="0" smtClean="0">
                <a:ln>
                  <a:noFill/>
                </a:ln>
                <a:solidFill>
                  <a:schemeClr val="bg2"/>
                </a:solidFill>
                <a:effectLst/>
                <a:uLnTx/>
                <a:uFillTx/>
                <a:latin typeface="Arial" pitchFamily="34" charset="0"/>
                <a:cs typeface="Arial" pitchFamily="34" charset="0"/>
              </a:rPr>
              <a:t> </a:t>
            </a:r>
            <a:r>
              <a:rPr kumimoji="0" lang="en-GB" sz="2200" b="0" i="0" u="none" strike="noStrike" kern="0" cap="none" spc="0" normalizeH="0" baseline="0" noProof="0" smtClean="0">
                <a:ln>
                  <a:noFill/>
                </a:ln>
                <a:solidFill>
                  <a:schemeClr val="bg2"/>
                </a:solidFill>
                <a:effectLst/>
                <a:uLnTx/>
                <a:uFillTx/>
                <a:latin typeface="Arial" pitchFamily="34" charset="0"/>
                <a:cs typeface="Arial" pitchFamily="34" charset="0"/>
              </a:rPr>
              <a:t> </a:t>
            </a:r>
            <a:endParaRPr kumimoji="0" lang="en-GB" sz="2200" b="0" i="0" u="none" strike="noStrike" kern="0" cap="none" spc="0" normalizeH="0" baseline="0" noProof="0" dirty="0" smtClean="0">
              <a:ln>
                <a:noFill/>
              </a:ln>
              <a:solidFill>
                <a:schemeClr val="bg2"/>
              </a:solidFill>
              <a:effectLst/>
              <a:uLnTx/>
              <a:uFillTx/>
              <a:latin typeface="Arial" pitchFamily="34" charset="0"/>
              <a:cs typeface="Arial" pitchFamily="34" charset="0"/>
            </a:endParaRPr>
          </a:p>
          <a:p>
            <a:pPr marL="0" marR="0" lvl="0" indent="0" algn="r" defTabSz="914400" rtl="0" eaLnBrk="0" fontAlgn="base" latinLnBrk="0" hangingPunct="0">
              <a:lnSpc>
                <a:spcPct val="100000"/>
              </a:lnSpc>
              <a:spcBef>
                <a:spcPct val="20000"/>
              </a:spcBef>
              <a:spcAft>
                <a:spcPct val="0"/>
              </a:spcAft>
              <a:buClrTx/>
              <a:buSzTx/>
              <a:buFontTx/>
              <a:buNone/>
              <a:tabLst/>
              <a:defRPr/>
            </a:pPr>
            <a:r>
              <a:rPr lang="en-GB" sz="2800" kern="0" dirty="0" smtClean="0">
                <a:solidFill>
                  <a:schemeClr val="bg2"/>
                </a:solidFill>
                <a:latin typeface="Arial" pitchFamily="34" charset="0"/>
                <a:cs typeface="Arial" pitchFamily="34" charset="0"/>
              </a:rPr>
              <a:t>16 June 2015</a:t>
            </a:r>
            <a:endParaRPr kumimoji="0" lang="en-GB" sz="2800" b="0" i="0" u="none" strike="noStrike" kern="0" cap="none" spc="0" normalizeH="0" baseline="0" noProof="0" dirty="0" smtClean="0">
              <a:ln>
                <a:noFill/>
              </a:ln>
              <a:solidFill>
                <a:schemeClr val="bg2"/>
              </a:solidFill>
              <a:effectLst/>
              <a:uLnTx/>
              <a:uFillTx/>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a:xfrm>
            <a:off x="685799" y="1981200"/>
            <a:ext cx="8302625" cy="4114800"/>
          </a:xfrm>
        </p:spPr>
        <p:txBody>
          <a:bodyPr/>
          <a:lstStyle/>
          <a:p>
            <a:r>
              <a:rPr lang="en-GB" sz="2400" dirty="0" smtClean="0"/>
              <a:t>Poor answer = Red traffic light</a:t>
            </a:r>
            <a:br>
              <a:rPr lang="en-GB" sz="2400" dirty="0" smtClean="0"/>
            </a:br>
            <a:endParaRPr lang="en-GB" sz="2400" dirty="0" smtClean="0"/>
          </a:p>
          <a:p>
            <a:r>
              <a:rPr lang="en-GB" sz="2400" dirty="0" smtClean="0"/>
              <a:t>Partial answer = Red traffic light so can’t cross the road</a:t>
            </a:r>
            <a:br>
              <a:rPr lang="en-GB" sz="2400" dirty="0" smtClean="0"/>
            </a:br>
            <a:endParaRPr lang="en-GB" sz="2400" dirty="0" smtClean="0"/>
          </a:p>
          <a:p>
            <a:r>
              <a:rPr lang="en-GB" sz="2400" dirty="0" smtClean="0"/>
              <a:t>Good answer = Red traffic light, so can’t cross the road because it may be unsafe as high risk of getting run over!</a:t>
            </a:r>
          </a:p>
          <a:p>
            <a:endParaRPr lang="en-GB" sz="2400" dirty="0"/>
          </a:p>
          <a:p>
            <a:pPr marL="0" indent="0" algn="ctr">
              <a:buNone/>
            </a:pPr>
            <a:r>
              <a:rPr lang="en-GB" dirty="0" smtClean="0">
                <a:solidFill>
                  <a:schemeClr val="accent5">
                    <a:lumMod val="50000"/>
                  </a:schemeClr>
                </a:solidFill>
              </a:rPr>
              <a:t>Now think about how to answer for a GFR or U&amp;Es value! </a:t>
            </a:r>
            <a:endParaRPr lang="en-GB" dirty="0">
              <a:solidFill>
                <a:schemeClr val="accent5">
                  <a:lumMod val="50000"/>
                </a:schemeClr>
              </a:solidFill>
            </a:endParaRPr>
          </a:p>
        </p:txBody>
      </p:sp>
      <p:sp>
        <p:nvSpPr>
          <p:cNvPr id="4" name="AutoShape 2" descr="data:image/jpeg;base64,/9j/4AAQSkZJRgABAQAAAQABAAD/2wCEAAkGBxASEBQQEBQQDw8QDw8PDxAPDw8PDw8PFBQWFhQUFBQYHCggGBolHBQUITEhJSkrLi4uFx8zODMsNygtLisBCgoKDg0OGBAQGiwcHBwsLCwsLCwsLCwsLCwsLCwsLCwsLCwsLCwsLCwsLCwsLCwsLCwsLCwsLCwsLCwsLCwsLP/AABEIAQMAwgMBIgACEQEDEQH/xAAcAAABBQEBAQAAAAAAAAAAAAADAAECBAUGBwj/xABJEAACAQIDAwgGBgYGCwAAAAAAAQIDEQQSIQUxUQYTIkFhcZGxB4GhssHRIyQyYnJzQlJjgsLwNFNkdKLhFBUWM4OTs8PS4vH/xAAaAQADAQEBAQAAAAAAAAAAAAAAAQIDBAUG/8QAJhEBAQACAQMEAgIDAAAAAAAAAAECEQMSITEyQXGBBBNCUQWR0f/aAAwDAQACEQMRAD8AOqyDUqlzOpsswqHZcXHMmhGaGlJFZS6xpSbI6VdS2kmFjEr0S3AmnEJUySiFsSjEnatIQphookokkhbPSSGaHuRchGaSK9SIeUivWkVIVQkiA2cFUbLkRaJLUBKJKDY85Fa0SlXhroRUbFisgMomkRUqS17BVEQgSb0DQ2i2CcLsLGFw9GAb0NbAWEYi5qInqqumMmKJxugiphVTVitokCUwtOV+whzIWEBXRzaxBFmDAUizCJlk0g1NBkgUAiZnVpNkOcGqSKVSpZjmOyt0tyqgpVCg8UNOvc1nGjrXJ4iwKVe5TnUuRzFzjRc1rOEuilnCQqBcRMlgDOY+cBJhMRamncaUCKHcx6LZpEGSHUBkJhohURUraCcSL5WNoInGCsOTpTJbJU5g0FgjXTPY0dSSRCDHZGlbFpMtQmUYSDRkTcTlWnMfnSrmGlMXSfUsTrFXET0ITqApTNMcEXIMRVx+0qFH/ezjC+5N3k+6K1B4HbOGrPLSqRlL9V3jJ9yklcvcRqrw9iUYN7k33K5Yp7Pqy3Rfr6PmFyk80SWq0YXDQpGjQ2RP9JxXdqWf9WrLpL16WMsubH+2k46x8hHJct1MNKO7XVpg4lS78FYHzWlwahdFvm7orIcpVDL1E1oJoixkJTpt3YpQd7CpSDKZN2qJKh/NxElU/mw5PdfZkOI6JzImkZVKKJuWoNSHuGhtNskmDHTDQ2m2KKGWoanTuHgQCUWY/KTan+jUcy1qTeSmnuv1yfYvkdLRpcUct6RNmt4eNVa81U6X4J2Tfiok3PU7NOPCXKbebYitKcnKbcpSd3KTu2yEZWaaumtU1o0ydSIOlTc5KMd7djm37vQy49WYyeXonJTl7VUeZqpVWklGV8s+9tLpG3X5XVW8seag3uTXSfddnneA2Q1aeZxmtV42YRYySld6yi9Myvr8jKZY5W6Vz/h8vBjjlyTUydHtjbWJqdGdSeV74p5IvvUbXOi5A4ucuepybcafNqCbbUb5npfdvONr1VKz4qMvU7HW+j9fS4n/AIPkx3w5XUT1zdkminKGpejHWX438CE6BthdRllFGqupaFeUTSeF43JrDq1rI0mciOnbHlEbI+DNuGGXAk6VluD9o/WzcPhtzaJ4ijppvLgsl2T1Xe1dM0pKDEX+Z7fYOHWfS5tsiIc6ZHNaSJIZEkAOwVSvCLSk0nJxUV1tt2VvWGRj7TpqeJpwklKLdO6aumrzb90jO6nZeE3W1GJZjB9RSp7Kpr7MqtL8FWeVfuyvH2GZjNpYihNwnzs4b4VrU7NcHlsr+pfFxnnqKxx26qlFhcRgoVaU6VRXhUhKEl2SVvE4uhykrdU5dmaEHfu01NnYnKGpUqxpTUJKd9YrLKNk3d9mhz5ckraYaeTbZwcqFWpQnrKnNwut0ktz9aLXJ/Cq2d9csq7OJtcu8MpTq1EulHEzg391t6P1r2mVyfrLLzf6UZN24xa3mPLv9d09n/F5Y5/lY9f9dvltQhv693m/8zC2/HLUTX6cE/DT5HQ04aN9nxkYHKepGVSEU08sXnt1Xa079Dm/Hl/Y9v8AzVxv4l3/AHNf7/5sTCz0prjFfP4noPo+XTxPfS8meebNi5PnHonJKPcuH89R6L6PHeeJf36a8Mx2ZPjnWYeF8345BuaJ0o6et+YWwS9hpX5sjKmHkQaHsglEaUQjGGAOZCwohYhVHQey0rc0hB8gwtq04lIkkKw6R3uEh0Kw9hkRlVLPG01wu33KnJ/E1rGRB3x34Yyf+CC+Jlye3y04/f4bs2KD47iMWSL0nYdXZOHm7uEU7WsllXfZW1LGytiUKdVVIq0op5d7tdWe/suPSi2cl6Rtt1KMI4Wm3GVWDnVktJc024qK72pX7F2nPyceLbDOsPlXtSlKdWnGWZvE1JSy6rLmlbXdwOahe94PVa3jdSS7iq2NGTTutGtU1vRnrs2l92pLaldrLmnZq2iUXbvSuNs7CZ6kYzdk5XleVtN71C4KpTq/bVprfZ2Uu3gbOy6FOM+jnzSi0tE1Hjqie2Phpny58nryt+aJi6kIySj9mNklFaW7Oo6/0a3bxMmmk6kLbvvHIYyDzes7D0c3viL9UqaXZ9oi+EO4pPT1vzYS4Gm9PW/MncYOyLE2MANYi0EsNYYRgFUyGUZICGzoQIQKcekOJIkkeg4DIew9h7ARrGNgtcbUfCE/egvgbVjG2Rriaz4J+2pL5EZ+cflph4y+G0iSHhC5cw+HW9jyykTjjaWDpP1HHelzZbcKOKivsN0Kn4ZdKDfZfMv3kd7TZDauAhiKFShU+xUg4t9cX1SXanZ+o5s8vd0YzT51Ykg+KoOEnCW9O3f29wOKEs9KTi01vRs0MY1aUXZrVdjMmMQsnl8LiDqq1ZSkrdjXc/8A6dl6PV0sS+NSn5M4DD/ahHhGKffoeh+j1a4j8yH8Rll4U62L835k0xRh5vzJ82xwkbCSCxgOoDMNIlGAWMB7CCEogmg9V6W6wSiMB5RBsogNxaJxGSJI73AdEtCI6AyymJycjepWlx5vzm/ibbdteGpjcl/s1H96C8IJ/Ezy9WP2vH05fToItIm63AASRXSnqWKVUuU56Psi2Z8C0pfR1HwpyfsZjyzs1473eO8pKCcKU9L2lFvre5rzZgQXUbm28TCThBSi1GOtnfpN67u5GTKm9/2lxVmu5mc8NaJCCXsByl0k+pW9diLjLhbvZobEw0JVo52nGPSa+0tOzr1sAX9m0ZK05aObvZ9Ueo9C9HEr/wCkv9rH+I4rGYlZ00pWv1rL5nZejJPJiJP9KsrerMZZeFO6pR+IdRIUXogqYGbKOoj3FcAjYViQrAFaqtRQROqRQySuMPYQlOKSHsOkSUT0Xno2HCRpicBbPQGJdoSfCEn7GZnJaP0U3xrP2QgvgaG09KNT8uftTKvJpfQX41Kj/wAVvgTfXFz0VqJBIQIoNTKtRIZxOF9IXKScZPB0W4rLF4iSdpO6uqd+pWab43S439DjG55P6StnunjOdt0cRBTT+/FKMl4KL/eMcruNsZquRbCUK7g7ruae6S4MEx0jNq3sLCjNZlHf1XytPh1mps6lTjNqOfM431V1FJ8UcrhKzjLsejNihjXFpp7n7OteBFhtDEQee3adt6OL5cRf+tj7EzjKtS812PR8V/Pmdr6PF0cQ+NZP2NEXwbuKUtEEUivTegRMAMpErgkySYGImKcrA8xCpMATZKKIRJJhsJiI3EJTjUiaY1h0j0XnpXEIQBT21L6Cf4UvFpA+Tkfq0O11H4zkLlA/q8u1wX+JBNhK2Gpflp+OvxI/n9L/AIfbThFBoWK6CRuFhSrMZIweW+y44nBVP6yh9NSf3orWPrV14cDbhDiV9v6YOt+W14tIwz7Rtj3eAzjqSSNjlJh0quZWWaEZNL9bc37DLpxuLe1lTh4BJTsGUfiCTWdPek79jaEG9RfTS4JLwPQvR2uhX/NXxPOtlwd4ylvk7ru6j0X0cO9Ou1/XfMzy8KdhH5k0DT82STGBLiuDciOYAI5EUyI4jSUh84Jsa4AbOOAzCEpziJISHsei88h0Kw4EyOU8rUO+cfJv4F7ZMLUKS4UafuozOV8rUV+NvwhL5m1hY2hFcIRXgkZ/zrS+iD3HuRHL0nYkZlXlFP6lV/cXjOPzLKA7YpKeEqxu10XNWV+lC0kvFIw5p2a8d7vH9tTzVX91KK9S19rZmOLv8jXeysTJtuME223eXHuuEhycrPfOC7k38jNrti2b4mhsPAKpVWfWEU5NPdpuv6zQjyZfXUfqil8TQ2byMjVllUpyaV3eaikvUgvgbVcViacZq8opJ8Tt/RhK9Cs+p17rut/mY8vR+oq6hGp2KpNv22OqwtXD4HDQg8lKVl9FG2adR79Fvd97M8ta7Kbil5vzJKRTU+os0lc06dREy2MhMnGJGRG1mQrjMi2IybI3E2RYA+YRC44jYthxWHSPRcBDisOBOd5ZawhH9Zz8or+I6NI5zlTrUoR4yt4zgjpbGc9WX01y9OP2SRKMSUYO1yUSrUyCww9xq+EvCUL6TTT468A1GSLF0YZW3y2xkct/s1q+nZX0WW7t33LcOTtG2rn3ppfA3nAdUSOytMCvyeoOLinUjJppTUk5RfFJq3ijzba09o4GtkdapqoSVSn0ac1d26rdT0Z7NLDopYzARmstSMKkU1LLOKmsy3Oz6ypJS3Y8V5RbZxFWq5TlODcIKVOM5qmpJWbUb6X3+sNs5O8OLcdfWWOV+ApU8TONOOSKktE3bWKbtfqA7O+3T/HDzQodr294eJKELD3IykRbVSQXMQlIhmEyTJsi2OkKUACDItk5EGgCOYQhApTWGZB0nexotAZxOjHkrny44q82E5rQnCOpYyDuekzDbjduwzYzDQ+/Rfq53/1OyhRS6jltpq+1aEV1Kn7FUkdiqdzPq71r09orVUrWK1y9PDStd69xGGGuXjlJGeUtoNBFqIOVGz03A23cLNnLpcU0TUikphoSuRcVzJZbINXJxws32GhQwaSI3pWtvDOXMb4yr+Ne6jP2bH6Wmv2lPzRs8tY/X6/ZVkvBIy9nr6en+bT95FRNeytisOoMKqZNVArEguQhJEmjca4zYKTGBGxnEaCFOYjRyiIZmOBnbBjXCU0XGdQUWtQsZg60geYuTaLdObqyvtiP3U/ZRf8A5Hd4ZJnA7PWba0+yFR+EYR+J3uG0M77tJ7LbiDdJhYsIRtWgOZTVmZ+LwmXVGuiE4J6PcVjlYWWMrANPCYdZVdO+8Ktnw4PxL9KCtYrLOXwjHDXlGhEM5W0toNYTM2rwzljK+PxD/b1PMztmL6xSX7al7yL3Kl3xuIf9ore8yrsVXxVBf2ij76NZ4Z3y9lcZLq7ScZGk6S6wcKCV+JntelSxXqyNSrDomRXkEFQI3I5xZgJMacRJkswjDyCCZhAalGY+dkKcGGhC5v2jDvU6dK+rDKktxKK0FczuVrSYyOP5PRvtTEvqjGsl/wA2KXunb02cTyN6WLxUv56VSb+B2aJUt0qgZSKdN2DxEY6Y9wDqpbwUsWILqmGRl4eq73ZcdfTcAWYIarNIpzxTvpoDnJvf1gHjHKF3xdd8cRX99g+T6+u4f+9UP+pE3KmzqcqtWU1dyrVXvat03a1ingdn83jsM1rB4qha+9POtGaSxFj2epe4OVa27Vhaj0uZ1eoZrPi8Q3oZk2EqTK8mVE01x0yFyLmAHzjZyvnG5wRrWcRW5wYWjWKasETK0ahOMikrCkEgyspkcRWtCT4Qk/BMA5r0eO8sTP8AWdH/ALj+J2eY4v0eq1Kq+NWMfCC+Z10ZCVR1IPCrZFaMh7gQrVxo0kRzCzBsJxVh02DuOmIJ5QimkBuxIDcJf6Sb/aT95kcP/SaF+rEUX4TTGpPpP8UvNjYZ/WaP59PzCB6XUxCsZ1SRKUgMggCmwE5E6iYFwZSUZTBymTlTBSiAM5jZxrCyACzDjZBAB4limtBCGEZ7yvtJ/QVfyavusQhBlchF9DU/vM/cgdMIRMXfJ0xZmOIRFmYszEIAkmETEIDOmNccQg4KhvfeLDf0mj+dDzEIZO6uQkIQGHIixCAg5AJDiGELCYhDCFxCEI3/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4100" name="Picture 4" descr="http://www.newstruth.co.uk/wp-content/uploads/2012/05/no-traffic-lights.jpg">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835696" y="181365"/>
            <a:ext cx="1210990" cy="1818109"/>
          </a:xfrm>
          <a:prstGeom prst="rect">
            <a:avLst/>
          </a:prstGeom>
          <a:noFill/>
          <a:extLst>
            <a:ext uri="{909E8E84-426E-40DD-AFC4-6F175D3DCCD1}">
              <a14:hiddenFill xmlns:a14="http://schemas.microsoft.com/office/drawing/2010/main" xmlns="">
                <a:solidFill>
                  <a:srgbClr val="FFFFFF"/>
                </a:solidFill>
              </a14:hiddenFill>
            </a:ext>
          </a:extLst>
        </p:spPr>
      </p:pic>
      <p:grpSp>
        <p:nvGrpSpPr>
          <p:cNvPr id="7" name="Group 6"/>
          <p:cNvGrpSpPr/>
          <p:nvPr/>
        </p:nvGrpSpPr>
        <p:grpSpPr>
          <a:xfrm rot="20487583">
            <a:off x="5703790" y="1302259"/>
            <a:ext cx="1576941" cy="1110791"/>
            <a:chOff x="5714029" y="2258408"/>
            <a:chExt cx="1576941" cy="1109175"/>
          </a:xfrm>
        </p:grpSpPr>
        <p:sp>
          <p:nvSpPr>
            <p:cNvPr id="5" name="Oval Callout 4"/>
            <p:cNvSpPr/>
            <p:nvPr/>
          </p:nvSpPr>
          <p:spPr bwMode="auto">
            <a:xfrm rot="2258805">
              <a:off x="5963584" y="2347815"/>
              <a:ext cx="1287278" cy="1019768"/>
            </a:xfrm>
            <a:prstGeom prst="wedgeEllipseCallout">
              <a:avLst>
                <a:gd name="adj1" fmla="val -69220"/>
                <a:gd name="adj2" fmla="val 7189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6" name="TextBox 5"/>
            <p:cNvSpPr txBox="1"/>
            <p:nvPr/>
          </p:nvSpPr>
          <p:spPr>
            <a:xfrm>
              <a:off x="5714029" y="2258408"/>
              <a:ext cx="1576941" cy="1106384"/>
            </a:xfrm>
            <a:prstGeom prst="rect">
              <a:avLst/>
            </a:prstGeom>
            <a:noFill/>
          </p:spPr>
          <p:txBody>
            <a:bodyPr wrap="square" rtlCol="0">
              <a:spAutoFit/>
            </a:bodyPr>
            <a:lstStyle/>
            <a:p>
              <a:pPr algn="ctr"/>
              <a:r>
                <a:rPr lang="en-GB" sz="2200" dirty="0" smtClean="0">
                  <a:solidFill>
                    <a:srgbClr val="FFFFFF"/>
                  </a:solidFill>
                </a:rPr>
                <a:t>Not answered Qu</a:t>
              </a:r>
              <a:endParaRPr lang="en-GB" sz="2200" dirty="0">
                <a:solidFill>
                  <a:srgbClr val="FFFFFF"/>
                </a:solidFill>
              </a:endParaRPr>
            </a:p>
          </p:txBody>
        </p:sp>
      </p:grpSp>
      <p:grpSp>
        <p:nvGrpSpPr>
          <p:cNvPr id="9" name="Group 8"/>
          <p:cNvGrpSpPr/>
          <p:nvPr/>
        </p:nvGrpSpPr>
        <p:grpSpPr>
          <a:xfrm rot="19358344">
            <a:off x="7558122" y="1689882"/>
            <a:ext cx="1287278" cy="1021254"/>
            <a:chOff x="5963584" y="2347815"/>
            <a:chExt cx="1287278" cy="1019768"/>
          </a:xfrm>
        </p:grpSpPr>
        <p:sp>
          <p:nvSpPr>
            <p:cNvPr id="10" name="Oval Callout 9"/>
            <p:cNvSpPr/>
            <p:nvPr/>
          </p:nvSpPr>
          <p:spPr bwMode="auto">
            <a:xfrm rot="2258805">
              <a:off x="5963584" y="2347815"/>
              <a:ext cx="1287278" cy="1019768"/>
            </a:xfrm>
            <a:prstGeom prst="wedgeEllipseCallout">
              <a:avLst>
                <a:gd name="adj1" fmla="val -69220"/>
                <a:gd name="adj2" fmla="val 7189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TextBox 10"/>
            <p:cNvSpPr txBox="1"/>
            <p:nvPr/>
          </p:nvSpPr>
          <p:spPr>
            <a:xfrm>
              <a:off x="5995155" y="2442805"/>
              <a:ext cx="1224136" cy="829788"/>
            </a:xfrm>
            <a:prstGeom prst="rect">
              <a:avLst/>
            </a:prstGeom>
            <a:noFill/>
          </p:spPr>
          <p:txBody>
            <a:bodyPr wrap="square" rtlCol="0">
              <a:spAutoFit/>
            </a:bodyPr>
            <a:lstStyle/>
            <a:p>
              <a:pPr algn="ctr"/>
              <a:r>
                <a:rPr lang="en-GB" sz="2400" dirty="0" smtClean="0">
                  <a:solidFill>
                    <a:srgbClr val="FFFFFF"/>
                  </a:solidFill>
                </a:rPr>
                <a:t>So what!</a:t>
              </a:r>
              <a:endParaRPr lang="en-GB" sz="2400" dirty="0">
                <a:solidFill>
                  <a:srgbClr val="FFFFFF"/>
                </a:solidFill>
              </a:endParaRPr>
            </a:p>
          </p:txBody>
        </p:sp>
      </p:grpSp>
    </p:spTree>
    <p:extLst>
      <p:ext uri="{BB962C8B-B14F-4D97-AF65-F5344CB8AC3E}">
        <p14:creationId xmlns:p14="http://schemas.microsoft.com/office/powerpoint/2010/main" xmlns="" val="239820771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6"/>
            <a:ext cx="7772400" cy="1500187"/>
          </a:xfrm>
        </p:spPr>
        <p:txBody>
          <a:bodyPr/>
          <a:lstStyle/>
          <a:p>
            <a:pPr lvl="0" algn="ctr"/>
            <a:r>
              <a:rPr lang="en-GB" sz="4400" dirty="0"/>
              <a:t>Faculty Education Day</a:t>
            </a:r>
          </a:p>
          <a:p>
            <a:pPr algn="ctr"/>
            <a:r>
              <a:rPr lang="en-GB" sz="4400" dirty="0" smtClean="0">
                <a:solidFill>
                  <a:schemeClr val="bg1"/>
                </a:solidFill>
              </a:rPr>
              <a:t>Examiner’s Examples</a:t>
            </a:r>
            <a:endParaRPr lang="en-GB" sz="4400" dirty="0">
              <a:solidFill>
                <a:schemeClr val="bg1"/>
              </a:solidFill>
            </a:endParaRPr>
          </a:p>
        </p:txBody>
      </p:sp>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smtClean="0">
              <a:solidFill>
                <a:srgbClr val="007BF6"/>
              </a:solidFill>
              <a:latin typeface="Arial" pitchFamily="34" charset="0"/>
              <a:cs typeface="Arial" pitchFamily="34" charset="0"/>
            </a:endParaRPr>
          </a:p>
        </p:txBody>
      </p:sp>
    </p:spTree>
    <p:extLst>
      <p:ext uri="{BB962C8B-B14F-4D97-AF65-F5344CB8AC3E}">
        <p14:creationId xmlns:p14="http://schemas.microsoft.com/office/powerpoint/2010/main" xmlns="" val="3576970802"/>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smtClean="0"/>
              <a:t>1.  Design Characteristics </a:t>
            </a:r>
            <a:endParaRPr lang="en-GB" sz="3600" dirty="0"/>
          </a:p>
        </p:txBody>
      </p:sp>
      <p:sp>
        <p:nvSpPr>
          <p:cNvPr id="4099" name="Rectangle 3"/>
          <p:cNvSpPr>
            <a:spLocks noGrp="1" noChangeArrowheads="1"/>
          </p:cNvSpPr>
          <p:nvPr>
            <p:ph idx="1"/>
          </p:nvPr>
        </p:nvSpPr>
        <p:spPr>
          <a:xfrm>
            <a:off x="755576" y="1475656"/>
            <a:ext cx="7560840" cy="5049688"/>
          </a:xfrm>
        </p:spPr>
        <p:txBody>
          <a:bodyPr/>
          <a:lstStyle/>
          <a:p>
            <a:pPr marL="0" indent="0" algn="l">
              <a:buNone/>
            </a:pPr>
            <a:r>
              <a:rPr lang="en-US" u="sng" dirty="0" smtClean="0">
                <a:solidFill>
                  <a:srgbClr val="007BF6"/>
                </a:solidFill>
              </a:rPr>
              <a:t>List “X” key design characteristics of the study</a:t>
            </a:r>
            <a:r>
              <a:rPr lang="en-US" dirty="0" smtClean="0">
                <a:solidFill>
                  <a:srgbClr val="007BF6"/>
                </a:solidFill>
              </a:rPr>
              <a:t/>
            </a:r>
            <a:br>
              <a:rPr lang="en-US" dirty="0" smtClean="0">
                <a:solidFill>
                  <a:srgbClr val="007BF6"/>
                </a:solidFill>
              </a:rPr>
            </a:br>
            <a:endParaRPr lang="en-US" dirty="0" smtClean="0">
              <a:solidFill>
                <a:srgbClr val="007BF6"/>
              </a:solidFill>
            </a:endParaRPr>
          </a:p>
          <a:p>
            <a:pPr algn="l">
              <a:buFont typeface="Arial" pitchFamily="34" charset="0"/>
              <a:buChar char="•"/>
            </a:pPr>
            <a:r>
              <a:rPr lang="en-US" dirty="0" smtClean="0">
                <a:solidFill>
                  <a:srgbClr val="007BF6"/>
                </a:solidFill>
              </a:rPr>
              <a:t>We are looking for terms such as:</a:t>
            </a:r>
          </a:p>
          <a:p>
            <a:pPr lvl="1">
              <a:buFont typeface="Arial" pitchFamily="34" charset="0"/>
              <a:buChar char="•"/>
            </a:pPr>
            <a:r>
              <a:rPr lang="en-US" dirty="0" err="1" smtClean="0">
                <a:solidFill>
                  <a:srgbClr val="007BF6"/>
                </a:solidFill>
              </a:rPr>
              <a:t>Multicentre</a:t>
            </a:r>
            <a:r>
              <a:rPr lang="en-US" dirty="0" smtClean="0">
                <a:solidFill>
                  <a:srgbClr val="007BF6"/>
                </a:solidFill>
              </a:rPr>
              <a:t>, double-blind, parallel group, </a:t>
            </a:r>
            <a:r>
              <a:rPr lang="en-US" dirty="0">
                <a:solidFill>
                  <a:srgbClr val="007BF6"/>
                </a:solidFill>
              </a:rPr>
              <a:t>Phase III, </a:t>
            </a:r>
            <a:r>
              <a:rPr lang="en-US" dirty="0" smtClean="0">
                <a:solidFill>
                  <a:srgbClr val="007BF6"/>
                </a:solidFill>
              </a:rPr>
              <a:t>out-patient, superiority, 6 weeks treatment </a:t>
            </a:r>
            <a:r>
              <a:rPr lang="en-US" dirty="0" err="1" smtClean="0">
                <a:solidFill>
                  <a:srgbClr val="007BF6"/>
                </a:solidFill>
              </a:rPr>
              <a:t>etc</a:t>
            </a:r>
            <a:r>
              <a:rPr lang="en-US" dirty="0" smtClean="0">
                <a:solidFill>
                  <a:srgbClr val="007BF6"/>
                </a:solidFill>
              </a:rPr>
              <a:t/>
            </a:r>
            <a:br>
              <a:rPr lang="en-US" dirty="0" smtClean="0">
                <a:solidFill>
                  <a:srgbClr val="007BF6"/>
                </a:solidFill>
              </a:rPr>
            </a:br>
            <a:endParaRPr lang="en-US" dirty="0" smtClean="0">
              <a:solidFill>
                <a:srgbClr val="007BF6"/>
              </a:solidFill>
            </a:endParaRPr>
          </a:p>
          <a:p>
            <a:pPr>
              <a:buFont typeface="Arial" pitchFamily="34" charset="0"/>
              <a:buChar char="•"/>
            </a:pPr>
            <a:r>
              <a:rPr lang="en-US" dirty="0" smtClean="0">
                <a:solidFill>
                  <a:srgbClr val="007BF6"/>
                </a:solidFill>
              </a:rPr>
              <a:t>We are not looking for details of:</a:t>
            </a:r>
          </a:p>
          <a:p>
            <a:pPr lvl="1">
              <a:buFont typeface="Arial" pitchFamily="34" charset="0"/>
              <a:buChar char="•"/>
            </a:pPr>
            <a:r>
              <a:rPr lang="en-US" dirty="0" smtClean="0">
                <a:solidFill>
                  <a:srgbClr val="007BF6"/>
                </a:solidFill>
              </a:rPr>
              <a:t>patient selection, study conduct, method of data collection, statistical analysis </a:t>
            </a:r>
            <a:r>
              <a:rPr lang="en-US" dirty="0" err="1" smtClean="0">
                <a:solidFill>
                  <a:srgbClr val="007BF6"/>
                </a:solidFill>
              </a:rPr>
              <a:t>etc</a:t>
            </a:r>
            <a:r>
              <a:rPr lang="en-US" dirty="0" smtClean="0">
                <a:solidFill>
                  <a:srgbClr val="007BF6"/>
                </a:solidFill>
              </a:rPr>
              <a:t> </a:t>
            </a:r>
            <a:endParaRPr lang="en-US" dirty="0">
              <a:solidFill>
                <a:srgbClr val="007BF6"/>
              </a:solidFill>
            </a:endParaRPr>
          </a:p>
          <a:p>
            <a:pPr algn="l">
              <a:buFont typeface="Arial" pitchFamily="34" charset="0"/>
              <a:buChar char="•"/>
            </a:pPr>
            <a:endParaRPr lang="en-US" dirty="0" smtClean="0">
              <a:solidFill>
                <a:srgbClr val="007BF6"/>
              </a:solidFill>
            </a:endParaRPr>
          </a:p>
        </p:txBody>
      </p:sp>
    </p:spTree>
    <p:extLst>
      <p:ext uri="{BB962C8B-B14F-4D97-AF65-F5344CB8AC3E}">
        <p14:creationId xmlns:p14="http://schemas.microsoft.com/office/powerpoint/2010/main" xmlns="" val="112412745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smtClean="0"/>
              <a:t>2.  Patient Selection</a:t>
            </a:r>
            <a:endParaRPr lang="en-GB" sz="3600" dirty="0"/>
          </a:p>
        </p:txBody>
      </p:sp>
      <p:sp>
        <p:nvSpPr>
          <p:cNvPr id="4099" name="Rectangle 3"/>
          <p:cNvSpPr>
            <a:spLocks noGrp="1" noChangeArrowheads="1"/>
          </p:cNvSpPr>
          <p:nvPr>
            <p:ph idx="1"/>
          </p:nvPr>
        </p:nvSpPr>
        <p:spPr>
          <a:xfrm>
            <a:off x="755576" y="1475656"/>
            <a:ext cx="7560840" cy="5049688"/>
          </a:xfrm>
        </p:spPr>
        <p:txBody>
          <a:bodyPr/>
          <a:lstStyle/>
          <a:p>
            <a:pPr marL="0" indent="0" algn="l">
              <a:buNone/>
            </a:pPr>
            <a:r>
              <a:rPr lang="en-US" u="sng" dirty="0" smtClean="0">
                <a:solidFill>
                  <a:srgbClr val="007BF6"/>
                </a:solidFill>
              </a:rPr>
              <a:t>Patient selection</a:t>
            </a:r>
            <a:br>
              <a:rPr lang="en-US" u="sng" dirty="0" smtClean="0">
                <a:solidFill>
                  <a:srgbClr val="007BF6"/>
                </a:solidFill>
              </a:rPr>
            </a:br>
            <a:endParaRPr lang="en-US" u="sng" dirty="0" smtClean="0">
              <a:solidFill>
                <a:srgbClr val="007BF6"/>
              </a:solidFill>
            </a:endParaRPr>
          </a:p>
          <a:p>
            <a:pPr algn="l">
              <a:buFont typeface="Arial" pitchFamily="34" charset="0"/>
              <a:buChar char="•"/>
            </a:pPr>
            <a:r>
              <a:rPr lang="en-US" dirty="0" smtClean="0">
                <a:solidFill>
                  <a:srgbClr val="007BF6"/>
                </a:solidFill>
              </a:rPr>
              <a:t>Question may be:</a:t>
            </a:r>
          </a:p>
          <a:p>
            <a:pPr lvl="1">
              <a:buFont typeface="Courier New" panose="02070309020205020404" pitchFamily="49" charset="0"/>
              <a:buChar char="o"/>
            </a:pPr>
            <a:r>
              <a:rPr lang="en-US" dirty="0" smtClean="0">
                <a:solidFill>
                  <a:srgbClr val="007BF6"/>
                </a:solidFill>
              </a:rPr>
              <a:t>Give X general categories of reasons why patients were ineligible for the study</a:t>
            </a:r>
          </a:p>
          <a:p>
            <a:pPr marL="457200" lvl="1" indent="0">
              <a:buNone/>
            </a:pPr>
            <a:r>
              <a:rPr lang="en-US" dirty="0" smtClean="0">
                <a:solidFill>
                  <a:srgbClr val="007BF6"/>
                </a:solidFill>
              </a:rPr>
              <a:t>or</a:t>
            </a:r>
          </a:p>
          <a:p>
            <a:pPr lvl="1">
              <a:buFont typeface="Courier New" panose="02070309020205020404" pitchFamily="49" charset="0"/>
              <a:buChar char="o"/>
            </a:pPr>
            <a:r>
              <a:rPr lang="en-US" dirty="0" smtClean="0">
                <a:solidFill>
                  <a:srgbClr val="007BF6"/>
                </a:solidFill>
              </a:rPr>
              <a:t>Briefly explain why each of the following types of patients were not included in the study</a:t>
            </a:r>
            <a:br>
              <a:rPr lang="en-US" dirty="0" smtClean="0">
                <a:solidFill>
                  <a:srgbClr val="007BF6"/>
                </a:solidFill>
              </a:rPr>
            </a:br>
            <a:endParaRPr lang="en-US" dirty="0" smtClean="0">
              <a:solidFill>
                <a:srgbClr val="007BF6"/>
              </a:solidFill>
            </a:endParaRPr>
          </a:p>
          <a:p>
            <a:pPr>
              <a:buFont typeface="Arial" pitchFamily="34" charset="0"/>
              <a:buChar char="•"/>
            </a:pPr>
            <a:r>
              <a:rPr lang="en-US" dirty="0" smtClean="0">
                <a:solidFill>
                  <a:srgbClr val="007BF6"/>
                </a:solidFill>
              </a:rPr>
              <a:t>Do not list the </a:t>
            </a:r>
            <a:r>
              <a:rPr lang="en-US" dirty="0">
                <a:solidFill>
                  <a:srgbClr val="007BF6"/>
                </a:solidFill>
              </a:rPr>
              <a:t>E</a:t>
            </a:r>
            <a:r>
              <a:rPr lang="en-US" dirty="0" smtClean="0">
                <a:solidFill>
                  <a:srgbClr val="007BF6"/>
                </a:solidFill>
              </a:rPr>
              <a:t>xclusion Criteria</a:t>
            </a:r>
          </a:p>
        </p:txBody>
      </p:sp>
    </p:spTree>
    <p:extLst>
      <p:ext uri="{BB962C8B-B14F-4D97-AF65-F5344CB8AC3E}">
        <p14:creationId xmlns:p14="http://schemas.microsoft.com/office/powerpoint/2010/main" xmlns="" val="1556748946"/>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2.  Patient Selection</a:t>
            </a:r>
          </a:p>
        </p:txBody>
      </p:sp>
      <p:sp>
        <p:nvSpPr>
          <p:cNvPr id="4099" name="Rectangle 3"/>
          <p:cNvSpPr>
            <a:spLocks noGrp="1" noChangeArrowheads="1"/>
          </p:cNvSpPr>
          <p:nvPr>
            <p:ph idx="1"/>
          </p:nvPr>
        </p:nvSpPr>
        <p:spPr>
          <a:xfrm>
            <a:off x="755576" y="1475656"/>
            <a:ext cx="7560840" cy="5049688"/>
          </a:xfrm>
        </p:spPr>
        <p:txBody>
          <a:bodyPr/>
          <a:lstStyle/>
          <a:p>
            <a:pPr marL="0" indent="0">
              <a:buNone/>
            </a:pPr>
            <a:r>
              <a:rPr lang="en-US" dirty="0" smtClean="0">
                <a:solidFill>
                  <a:srgbClr val="007BF6"/>
                </a:solidFill>
              </a:rPr>
              <a:t>Answers:</a:t>
            </a:r>
          </a:p>
          <a:p>
            <a:pPr>
              <a:buFont typeface="Arial" pitchFamily="34" charset="0"/>
              <a:buChar char="•"/>
            </a:pPr>
            <a:r>
              <a:rPr lang="en-US" dirty="0" smtClean="0">
                <a:solidFill>
                  <a:srgbClr val="007BF6"/>
                </a:solidFill>
              </a:rPr>
              <a:t>Exclusion </a:t>
            </a:r>
            <a:r>
              <a:rPr lang="en-US" dirty="0">
                <a:solidFill>
                  <a:srgbClr val="007BF6"/>
                </a:solidFill>
              </a:rPr>
              <a:t>of patients taking specified concomitant medications</a:t>
            </a:r>
          </a:p>
          <a:p>
            <a:pPr lvl="1">
              <a:buFont typeface="Courier New" panose="02070309020205020404" pitchFamily="49" charset="0"/>
              <a:buChar char="o"/>
            </a:pPr>
            <a:r>
              <a:rPr lang="en-US" dirty="0">
                <a:solidFill>
                  <a:srgbClr val="007BF6"/>
                </a:solidFill>
              </a:rPr>
              <a:t>May confound interpretation of data </a:t>
            </a:r>
            <a:r>
              <a:rPr lang="en-US" dirty="0" smtClean="0">
                <a:solidFill>
                  <a:srgbClr val="007BF6"/>
                </a:solidFill>
              </a:rPr>
              <a:t/>
            </a:r>
            <a:br>
              <a:rPr lang="en-US" dirty="0" smtClean="0">
                <a:solidFill>
                  <a:srgbClr val="007BF6"/>
                </a:solidFill>
              </a:rPr>
            </a:br>
            <a:r>
              <a:rPr lang="en-US" dirty="0" smtClean="0">
                <a:solidFill>
                  <a:srgbClr val="007BF6"/>
                </a:solidFill>
              </a:rPr>
              <a:t>e.g. </a:t>
            </a:r>
            <a:r>
              <a:rPr lang="en-US" dirty="0">
                <a:solidFill>
                  <a:srgbClr val="007BF6"/>
                </a:solidFill>
              </a:rPr>
              <a:t>due to dose </a:t>
            </a:r>
            <a:r>
              <a:rPr lang="en-US" dirty="0" smtClean="0">
                <a:solidFill>
                  <a:srgbClr val="007BF6"/>
                </a:solidFill>
              </a:rPr>
              <a:t>changes</a:t>
            </a:r>
          </a:p>
          <a:p>
            <a:pPr lvl="1">
              <a:buFont typeface="Courier New" panose="02070309020205020404" pitchFamily="49" charset="0"/>
              <a:buChar char="o"/>
            </a:pPr>
            <a:r>
              <a:rPr lang="en-US" dirty="0" smtClean="0">
                <a:solidFill>
                  <a:srgbClr val="007BF6"/>
                </a:solidFill>
              </a:rPr>
              <a:t>May </a:t>
            </a:r>
            <a:r>
              <a:rPr lang="en-US" dirty="0">
                <a:solidFill>
                  <a:srgbClr val="007BF6"/>
                </a:solidFill>
              </a:rPr>
              <a:t>interfere with safe use of study drug </a:t>
            </a:r>
            <a:r>
              <a:rPr lang="en-US" dirty="0" smtClean="0">
                <a:solidFill>
                  <a:srgbClr val="007BF6"/>
                </a:solidFill>
              </a:rPr>
              <a:t/>
            </a:r>
            <a:br>
              <a:rPr lang="en-US" dirty="0" smtClean="0">
                <a:solidFill>
                  <a:srgbClr val="007BF6"/>
                </a:solidFill>
              </a:rPr>
            </a:br>
            <a:r>
              <a:rPr lang="en-US" dirty="0" smtClean="0">
                <a:solidFill>
                  <a:srgbClr val="007BF6"/>
                </a:solidFill>
              </a:rPr>
              <a:t>e.g. </a:t>
            </a:r>
            <a:r>
              <a:rPr lang="en-US" dirty="0">
                <a:solidFill>
                  <a:srgbClr val="007BF6"/>
                </a:solidFill>
              </a:rPr>
              <a:t>d</a:t>
            </a:r>
            <a:r>
              <a:rPr lang="en-US" dirty="0" smtClean="0">
                <a:solidFill>
                  <a:srgbClr val="007BF6"/>
                </a:solidFill>
              </a:rPr>
              <a:t>rug interactions</a:t>
            </a:r>
            <a:br>
              <a:rPr lang="en-US" dirty="0" smtClean="0">
                <a:solidFill>
                  <a:srgbClr val="007BF6"/>
                </a:solidFill>
              </a:rPr>
            </a:br>
            <a:endParaRPr lang="en-US" dirty="0">
              <a:solidFill>
                <a:srgbClr val="007BF6"/>
              </a:solidFill>
            </a:endParaRPr>
          </a:p>
          <a:p>
            <a:pPr marL="57150" indent="0">
              <a:buNone/>
            </a:pPr>
            <a:r>
              <a:rPr lang="en-US" sz="2400" i="1" dirty="0" smtClean="0">
                <a:solidFill>
                  <a:schemeClr val="bg1">
                    <a:lumMod val="65000"/>
                    <a:lumOff val="35000"/>
                  </a:schemeClr>
                </a:solidFill>
              </a:rPr>
              <a:t>Remember the “so what” red </a:t>
            </a:r>
            <a:r>
              <a:rPr lang="en-US" sz="2400" dirty="0" smtClean="0">
                <a:solidFill>
                  <a:schemeClr val="bg1">
                    <a:lumMod val="65000"/>
                    <a:lumOff val="35000"/>
                  </a:schemeClr>
                </a:solidFill>
              </a:rPr>
              <a:t>traffic light</a:t>
            </a:r>
          </a:p>
          <a:p>
            <a:pPr lvl="1">
              <a:buFont typeface="Arial" pitchFamily="34" charset="0"/>
              <a:buChar char="•"/>
            </a:pPr>
            <a:endParaRPr lang="en-US" dirty="0">
              <a:solidFill>
                <a:srgbClr val="007BF6"/>
              </a:solidFill>
            </a:endParaRPr>
          </a:p>
          <a:p>
            <a:pPr marL="457200" lvl="1" indent="0">
              <a:buNone/>
            </a:pPr>
            <a:endParaRPr lang="en-US" dirty="0">
              <a:solidFill>
                <a:srgbClr val="007BF6"/>
              </a:solidFill>
            </a:endParaRPr>
          </a:p>
          <a:p>
            <a:pPr algn="l">
              <a:buFont typeface="Arial" pitchFamily="34" charset="0"/>
              <a:buChar char="•"/>
            </a:pPr>
            <a:endParaRPr lang="en-US" dirty="0" smtClean="0">
              <a:solidFill>
                <a:srgbClr val="007BF6"/>
              </a:solidFill>
            </a:endParaRPr>
          </a:p>
        </p:txBody>
      </p:sp>
      <p:pic>
        <p:nvPicPr>
          <p:cNvPr id="4" name="Picture 4" descr="http://www.newstruth.co.uk/wp-content/uploads/2012/05/no-traffic-lights.jpg">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44208" y="4459075"/>
            <a:ext cx="1583939" cy="23780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69924942"/>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2.  Patient Selection</a:t>
            </a:r>
          </a:p>
        </p:txBody>
      </p:sp>
      <p:sp>
        <p:nvSpPr>
          <p:cNvPr id="4099" name="Rectangle 3"/>
          <p:cNvSpPr>
            <a:spLocks noGrp="1" noChangeArrowheads="1"/>
          </p:cNvSpPr>
          <p:nvPr>
            <p:ph idx="1"/>
          </p:nvPr>
        </p:nvSpPr>
        <p:spPr>
          <a:xfrm>
            <a:off x="755576" y="1475656"/>
            <a:ext cx="7560840" cy="5049688"/>
          </a:xfrm>
        </p:spPr>
        <p:txBody>
          <a:bodyPr/>
          <a:lstStyle/>
          <a:p>
            <a:pPr marL="0" indent="0">
              <a:buNone/>
            </a:pPr>
            <a:r>
              <a:rPr lang="en-US" u="sng" dirty="0" smtClean="0">
                <a:solidFill>
                  <a:schemeClr val="bg2">
                    <a:lumMod val="75000"/>
                  </a:schemeClr>
                </a:solidFill>
              </a:rPr>
              <a:t>Example 2014 paper</a:t>
            </a:r>
            <a:r>
              <a:rPr lang="en-US" dirty="0" smtClean="0">
                <a:solidFill>
                  <a:schemeClr val="bg2">
                    <a:lumMod val="75000"/>
                  </a:schemeClr>
                </a:solidFill>
              </a:rPr>
              <a:t/>
            </a:r>
            <a:br>
              <a:rPr lang="en-US" dirty="0" smtClean="0">
                <a:solidFill>
                  <a:schemeClr val="bg2">
                    <a:lumMod val="75000"/>
                  </a:schemeClr>
                </a:solidFill>
              </a:rPr>
            </a:br>
            <a:r>
              <a:rPr lang="en-US" sz="2400" dirty="0" smtClean="0">
                <a:solidFill>
                  <a:schemeClr val="bg2">
                    <a:lumMod val="75000"/>
                  </a:schemeClr>
                </a:solidFill>
              </a:rPr>
              <a:t>In a study in mild to moderate hypertension why were patients with secondary hypertension excluded?</a:t>
            </a:r>
          </a:p>
          <a:p>
            <a:pPr marL="0" indent="0">
              <a:buNone/>
            </a:pPr>
            <a:r>
              <a:rPr lang="en-US" dirty="0" smtClean="0">
                <a:solidFill>
                  <a:srgbClr val="007BF6"/>
                </a:solidFill>
              </a:rPr>
              <a:t>Answers:</a:t>
            </a:r>
          </a:p>
          <a:p>
            <a:r>
              <a:rPr lang="en-GB" sz="2400" dirty="0"/>
              <a:t>The antihypertensive medications tested may not work so effectively in hypertension secondary to other </a:t>
            </a:r>
            <a:r>
              <a:rPr lang="en-GB" sz="2400" dirty="0" smtClean="0"/>
              <a:t>diseases </a:t>
            </a:r>
            <a:r>
              <a:rPr lang="en-GB" sz="2400" dirty="0"/>
              <a:t>and hence may confound / obscure any treatment effect </a:t>
            </a:r>
            <a:br>
              <a:rPr lang="en-GB" sz="2400" dirty="0"/>
            </a:br>
            <a:r>
              <a:rPr lang="en-GB" sz="2400" dirty="0" smtClean="0"/>
              <a:t>     or</a:t>
            </a:r>
            <a:endParaRPr lang="en-GB" sz="2400" dirty="0"/>
          </a:p>
          <a:p>
            <a:r>
              <a:rPr lang="en-GB" sz="2400" dirty="0"/>
              <a:t>Underlying disease should be treated which would improve the hypertension </a:t>
            </a:r>
            <a:r>
              <a:rPr lang="en-GB" sz="2400" dirty="0" smtClean="0"/>
              <a:t>and </a:t>
            </a:r>
            <a:r>
              <a:rPr lang="en-GB" sz="2400" dirty="0"/>
              <a:t>so would confound the </a:t>
            </a:r>
            <a:r>
              <a:rPr lang="en-GB" sz="2400" dirty="0" smtClean="0"/>
              <a:t>results</a:t>
            </a:r>
            <a:r>
              <a:rPr lang="en-GB" sz="2400" dirty="0"/>
              <a:t/>
            </a:r>
            <a:br>
              <a:rPr lang="en-GB" sz="2400" dirty="0"/>
            </a:br>
            <a:endParaRPr lang="en-US" sz="2400" dirty="0" smtClean="0">
              <a:solidFill>
                <a:srgbClr val="007BF6"/>
              </a:solidFill>
            </a:endParaRPr>
          </a:p>
        </p:txBody>
      </p:sp>
    </p:spTree>
    <p:extLst>
      <p:ext uri="{BB962C8B-B14F-4D97-AF65-F5344CB8AC3E}">
        <p14:creationId xmlns:p14="http://schemas.microsoft.com/office/powerpoint/2010/main" xmlns="" val="1148285008"/>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smtClean="0"/>
              <a:t>3.  Lay terms explanations</a:t>
            </a:r>
            <a:endParaRPr lang="en-GB" sz="3600" dirty="0"/>
          </a:p>
        </p:txBody>
      </p:sp>
      <p:sp>
        <p:nvSpPr>
          <p:cNvPr id="4099" name="Rectangle 3"/>
          <p:cNvSpPr>
            <a:spLocks noGrp="1" noChangeArrowheads="1"/>
          </p:cNvSpPr>
          <p:nvPr>
            <p:ph idx="1"/>
          </p:nvPr>
        </p:nvSpPr>
        <p:spPr>
          <a:xfrm>
            <a:off x="755576" y="1475656"/>
            <a:ext cx="7560840" cy="5049688"/>
          </a:xfrm>
        </p:spPr>
        <p:txBody>
          <a:bodyPr/>
          <a:lstStyle/>
          <a:p>
            <a:pPr marL="0" indent="0" algn="l">
              <a:buNone/>
            </a:pPr>
            <a:r>
              <a:rPr lang="en-US" u="sng" dirty="0" smtClean="0">
                <a:solidFill>
                  <a:srgbClr val="007BF6"/>
                </a:solidFill>
              </a:rPr>
              <a:t>Describe the results “in lay terms”</a:t>
            </a:r>
            <a:endParaRPr lang="en-US" u="sng" dirty="0">
              <a:solidFill>
                <a:srgbClr val="007BF6"/>
              </a:solidFill>
            </a:endParaRPr>
          </a:p>
          <a:p>
            <a:pPr algn="l">
              <a:buFont typeface="Arial" pitchFamily="34" charset="0"/>
              <a:buChar char="•"/>
            </a:pPr>
            <a:r>
              <a:rPr lang="en-US" dirty="0" smtClean="0">
                <a:solidFill>
                  <a:srgbClr val="007BF6"/>
                </a:solidFill>
              </a:rPr>
              <a:t>Answers should:</a:t>
            </a:r>
          </a:p>
          <a:p>
            <a:pPr lvl="1">
              <a:buFont typeface="Courier New" panose="02070309020205020404" pitchFamily="49" charset="0"/>
              <a:buChar char="o"/>
            </a:pPr>
            <a:r>
              <a:rPr lang="en-US" dirty="0" smtClean="0">
                <a:solidFill>
                  <a:srgbClr val="007BF6"/>
                </a:solidFill>
              </a:rPr>
              <a:t>Use language that a member of the public would understand </a:t>
            </a:r>
            <a:br>
              <a:rPr lang="en-US" dirty="0" smtClean="0">
                <a:solidFill>
                  <a:srgbClr val="007BF6"/>
                </a:solidFill>
              </a:rPr>
            </a:br>
            <a:r>
              <a:rPr lang="en-US" dirty="0" smtClean="0">
                <a:solidFill>
                  <a:srgbClr val="007BF6"/>
                </a:solidFill>
              </a:rPr>
              <a:t>i.e. no medical, scientific or statistical terms</a:t>
            </a:r>
          </a:p>
          <a:p>
            <a:pPr>
              <a:buFont typeface="Arial" pitchFamily="34" charset="0"/>
              <a:buChar char="•"/>
            </a:pPr>
            <a:r>
              <a:rPr lang="en-US" dirty="0" smtClean="0">
                <a:solidFill>
                  <a:srgbClr val="007BF6"/>
                </a:solidFill>
              </a:rPr>
              <a:t>Examples:</a:t>
            </a:r>
          </a:p>
          <a:p>
            <a:pPr lvl="1">
              <a:buFont typeface="Courier New" panose="02070309020205020404" pitchFamily="49" charset="0"/>
              <a:buChar char="o"/>
            </a:pPr>
            <a:r>
              <a:rPr lang="en-US" dirty="0" smtClean="0">
                <a:solidFill>
                  <a:srgbClr val="007BF6"/>
                </a:solidFill>
              </a:rPr>
              <a:t>Explain diastolic blood pressure as the lowest value when the heart is relaxed between beats</a:t>
            </a:r>
            <a:endParaRPr lang="en-US" dirty="0">
              <a:solidFill>
                <a:srgbClr val="007BF6"/>
              </a:solidFill>
            </a:endParaRPr>
          </a:p>
          <a:p>
            <a:pPr lvl="1">
              <a:buFont typeface="Courier New" panose="02070309020205020404" pitchFamily="49" charset="0"/>
              <a:buChar char="o"/>
            </a:pPr>
            <a:r>
              <a:rPr lang="en-US" dirty="0" smtClean="0">
                <a:solidFill>
                  <a:srgbClr val="007BF6"/>
                </a:solidFill>
              </a:rPr>
              <a:t>Don’t refer to p values of less than 0.001 …..explain it as a 1 in 1000 chance</a:t>
            </a:r>
          </a:p>
        </p:txBody>
      </p:sp>
    </p:spTree>
    <p:extLst>
      <p:ext uri="{BB962C8B-B14F-4D97-AF65-F5344CB8AC3E}">
        <p14:creationId xmlns:p14="http://schemas.microsoft.com/office/powerpoint/2010/main" xmlns="" val="251013750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5112568"/>
          </a:xfrm>
        </p:spPr>
        <p:txBody>
          <a:bodyPr>
            <a:normAutofit lnSpcReduction="10000"/>
          </a:bodyPr>
          <a:lstStyle/>
          <a:p>
            <a:r>
              <a:rPr lang="en-GB" sz="2800" dirty="0" smtClean="0"/>
              <a:t>Relatively high value question, 5 or 6 marks</a:t>
            </a:r>
            <a:br>
              <a:rPr lang="en-GB" sz="2800" dirty="0" smtClean="0"/>
            </a:br>
            <a:endParaRPr lang="en-GB" sz="2800" dirty="0" smtClean="0"/>
          </a:p>
          <a:p>
            <a:r>
              <a:rPr lang="en-GB" sz="2800" dirty="0" smtClean="0"/>
              <a:t>Straightforward to answer, simply looking in the paper for the information </a:t>
            </a:r>
          </a:p>
          <a:p>
            <a:pPr lvl="1">
              <a:buFont typeface="Courier New" panose="02070309020205020404" pitchFamily="49" charset="0"/>
              <a:buChar char="o"/>
            </a:pPr>
            <a:r>
              <a:rPr lang="en-GB" sz="2400" dirty="0" smtClean="0"/>
              <a:t>Provided you know what a consort diagram is and what disposition is!</a:t>
            </a:r>
            <a:br>
              <a:rPr lang="en-GB" sz="2400" dirty="0" smtClean="0"/>
            </a:br>
            <a:endParaRPr lang="en-GB" sz="2400" dirty="0" smtClean="0"/>
          </a:p>
          <a:p>
            <a:r>
              <a:rPr lang="en-GB" sz="2800" dirty="0" smtClean="0"/>
              <a:t>Followed up by a critique of the gaps in the disposition data</a:t>
            </a:r>
            <a:br>
              <a:rPr lang="en-GB" sz="2800" dirty="0" smtClean="0"/>
            </a:br>
            <a:endParaRPr lang="en-GB" sz="2800" dirty="0" smtClean="0"/>
          </a:p>
          <a:p>
            <a:r>
              <a:rPr lang="en-GB" sz="2800" dirty="0" smtClean="0"/>
              <a:t>Together = potential for a good number of marks </a:t>
            </a:r>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4</a:t>
            </a:r>
            <a:r>
              <a:rPr lang="en-GB" sz="3600" dirty="0" smtClean="0"/>
              <a:t>.  CONSORT diagram</a:t>
            </a:r>
            <a:endParaRPr lang="en-GB" sz="3600" dirty="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5112568"/>
          </a:xfrm>
        </p:spPr>
        <p:txBody>
          <a:bodyPr>
            <a:normAutofit/>
          </a:bodyPr>
          <a:lstStyle/>
          <a:p>
            <a:pPr marL="0" indent="0">
              <a:buNone/>
            </a:pPr>
            <a:endParaRPr lang="en-GB" sz="2800" u="sng" dirty="0" smtClean="0"/>
          </a:p>
          <a:p>
            <a:r>
              <a:rPr lang="en-GB" dirty="0" smtClean="0"/>
              <a:t>This is about understanding </a:t>
            </a:r>
            <a:r>
              <a:rPr lang="en-GB" dirty="0"/>
              <a:t>the flow of participants through the study</a:t>
            </a:r>
          </a:p>
          <a:p>
            <a:endParaRPr lang="en-GB" dirty="0"/>
          </a:p>
          <a:p>
            <a:pPr algn="ctr">
              <a:buNone/>
            </a:pPr>
            <a:r>
              <a:rPr lang="en-GB" sz="2200" dirty="0">
                <a:hlinkClick r:id="rId3"/>
              </a:rPr>
              <a:t>http://www.consort-statement.org/consort-statement/checklist#/checklists/view/32-consort/99-participant-flow?&amp;_</a:t>
            </a:r>
            <a:r>
              <a:rPr lang="en-GB" sz="2200" dirty="0" smtClean="0">
                <a:hlinkClick r:id="rId3"/>
              </a:rPr>
              <a:t>suid=1430470941092044540096188233163</a:t>
            </a:r>
            <a:endParaRPr lang="en-GB" sz="2200" dirty="0" smtClean="0"/>
          </a:p>
          <a:p>
            <a:pPr algn="ctr">
              <a:buNone/>
            </a:pPr>
            <a:endParaRPr lang="en-GB" sz="2200" dirty="0"/>
          </a:p>
          <a:p>
            <a:pPr marL="0" indent="0">
              <a:buNone/>
            </a:pPr>
            <a:r>
              <a:rPr lang="en-GB" sz="2800" dirty="0" smtClean="0"/>
              <a:t/>
            </a:r>
            <a:br>
              <a:rPr lang="en-GB" sz="2800" dirty="0" smtClean="0"/>
            </a:br>
            <a:endParaRPr lang="en-GB" sz="2800" dirty="0" smtClean="0"/>
          </a:p>
        </p:txBody>
      </p:sp>
      <p:sp>
        <p:nvSpPr>
          <p:cNvPr id="6"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4</a:t>
            </a:r>
            <a:r>
              <a:rPr lang="en-GB" sz="3600" dirty="0" smtClean="0"/>
              <a:t>.  CONSORT diagram</a:t>
            </a:r>
            <a:endParaRPr lang="en-GB" sz="3600" dirty="0"/>
          </a:p>
        </p:txBody>
      </p:sp>
    </p:spTree>
    <p:extLst>
      <p:ext uri="{BB962C8B-B14F-4D97-AF65-F5344CB8AC3E}">
        <p14:creationId xmlns:p14="http://schemas.microsoft.com/office/powerpoint/2010/main" xmlns="" val="2716551216"/>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3" cstate="print"/>
          <a:srcRect/>
          <a:stretch>
            <a:fillRect/>
          </a:stretch>
        </p:blipFill>
        <p:spPr bwMode="auto">
          <a:xfrm>
            <a:off x="1187624" y="1196752"/>
            <a:ext cx="4968552" cy="5368251"/>
          </a:xfrm>
          <a:prstGeom prst="rect">
            <a:avLst/>
          </a:prstGeom>
          <a:noFill/>
          <a:ln w="9525">
            <a:noFill/>
            <a:miter lim="800000"/>
            <a:headEnd/>
            <a:tailEnd/>
          </a:ln>
        </p:spPr>
      </p:pic>
      <p:grpSp>
        <p:nvGrpSpPr>
          <p:cNvPr id="3" name="Group 15"/>
          <p:cNvGrpSpPr/>
          <p:nvPr/>
        </p:nvGrpSpPr>
        <p:grpSpPr>
          <a:xfrm>
            <a:off x="6588224" y="1196752"/>
            <a:ext cx="1440160" cy="5184576"/>
            <a:chOff x="6588224" y="1196752"/>
            <a:chExt cx="1440160" cy="5184576"/>
          </a:xfrm>
        </p:grpSpPr>
        <p:sp>
          <p:nvSpPr>
            <p:cNvPr id="6" name="Rectangle 5"/>
            <p:cNvSpPr/>
            <p:nvPr/>
          </p:nvSpPr>
          <p:spPr>
            <a:xfrm>
              <a:off x="6588224" y="1628800"/>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Screen failures</a:t>
              </a:r>
              <a:endParaRPr lang="en-GB" sz="1200" dirty="0">
                <a:solidFill>
                  <a:schemeClr val="bg1"/>
                </a:solidFill>
              </a:endParaRPr>
            </a:p>
          </p:txBody>
        </p:sp>
        <p:sp>
          <p:nvSpPr>
            <p:cNvPr id="7" name="Rectangle 6"/>
            <p:cNvSpPr/>
            <p:nvPr/>
          </p:nvSpPr>
          <p:spPr>
            <a:xfrm>
              <a:off x="6588224" y="1196752"/>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No. screened</a:t>
              </a:r>
              <a:endParaRPr lang="en-GB" sz="1200" dirty="0">
                <a:solidFill>
                  <a:schemeClr val="bg1"/>
                </a:solidFill>
              </a:endParaRPr>
            </a:p>
          </p:txBody>
        </p:sp>
        <p:sp>
          <p:nvSpPr>
            <p:cNvPr id="8" name="Rectangle 7"/>
            <p:cNvSpPr/>
            <p:nvPr/>
          </p:nvSpPr>
          <p:spPr>
            <a:xfrm>
              <a:off x="6588224" y="2060848"/>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No. randomised</a:t>
              </a:r>
              <a:endParaRPr lang="en-GB" sz="1200" dirty="0">
                <a:solidFill>
                  <a:schemeClr val="bg1"/>
                </a:solidFill>
              </a:endParaRPr>
            </a:p>
          </p:txBody>
        </p:sp>
        <p:sp>
          <p:nvSpPr>
            <p:cNvPr id="9" name="Rectangle 8"/>
            <p:cNvSpPr/>
            <p:nvPr/>
          </p:nvSpPr>
          <p:spPr>
            <a:xfrm>
              <a:off x="6588224" y="2564904"/>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No. randomised to each group</a:t>
              </a:r>
              <a:endParaRPr lang="en-GB" sz="1200" dirty="0">
                <a:solidFill>
                  <a:schemeClr val="bg1"/>
                </a:solidFill>
              </a:endParaRPr>
            </a:p>
          </p:txBody>
        </p:sp>
        <p:sp>
          <p:nvSpPr>
            <p:cNvPr id="10" name="Rectangle 9"/>
            <p:cNvSpPr/>
            <p:nvPr/>
          </p:nvSpPr>
          <p:spPr>
            <a:xfrm>
              <a:off x="6588224" y="3140968"/>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bg1"/>
                  </a:solidFill>
                </a:rPr>
                <a:t>Drop outs before treatment</a:t>
              </a:r>
              <a:endParaRPr lang="en-GB" sz="1100" dirty="0">
                <a:solidFill>
                  <a:schemeClr val="bg1"/>
                </a:solidFill>
              </a:endParaRPr>
            </a:p>
          </p:txBody>
        </p:sp>
        <p:sp>
          <p:nvSpPr>
            <p:cNvPr id="11" name="Rectangle 10"/>
            <p:cNvSpPr/>
            <p:nvPr/>
          </p:nvSpPr>
          <p:spPr>
            <a:xfrm>
              <a:off x="6588224" y="4653136"/>
              <a:ext cx="1440160" cy="576064"/>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Withdrawals and reasons in each group</a:t>
              </a:r>
              <a:endParaRPr lang="en-GB" sz="1200" dirty="0">
                <a:solidFill>
                  <a:schemeClr val="bg1"/>
                </a:solidFill>
              </a:endParaRPr>
            </a:p>
          </p:txBody>
        </p:sp>
        <p:sp>
          <p:nvSpPr>
            <p:cNvPr id="12" name="Rectangle 11"/>
            <p:cNvSpPr/>
            <p:nvPr/>
          </p:nvSpPr>
          <p:spPr>
            <a:xfrm>
              <a:off x="6588224" y="3717032"/>
              <a:ext cx="1440160" cy="36004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No. treated in each group</a:t>
              </a:r>
              <a:endParaRPr lang="en-GB" sz="1200" dirty="0">
                <a:solidFill>
                  <a:schemeClr val="bg1"/>
                </a:solidFill>
              </a:endParaRPr>
            </a:p>
          </p:txBody>
        </p:sp>
        <p:sp>
          <p:nvSpPr>
            <p:cNvPr id="13" name="Rectangle 12"/>
            <p:cNvSpPr/>
            <p:nvPr/>
          </p:nvSpPr>
          <p:spPr>
            <a:xfrm>
              <a:off x="6588224" y="5661248"/>
              <a:ext cx="1440160" cy="720080"/>
            </a:xfrm>
            <a:prstGeom prst="rect">
              <a:avLst/>
            </a:prstGeom>
            <a:noFill/>
            <a:ln w="127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bg1"/>
                  </a:solidFill>
                </a:rPr>
                <a:t>Completers and no. in safety and efficacy analysis sets</a:t>
              </a:r>
              <a:endParaRPr lang="en-GB" sz="1200" dirty="0">
                <a:solidFill>
                  <a:schemeClr val="bg1"/>
                </a:solidFill>
              </a:endParaRPr>
            </a:p>
          </p:txBody>
        </p:sp>
      </p:grpSp>
      <p:sp>
        <p:nvSpPr>
          <p:cNvPr id="14"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4</a:t>
            </a:r>
            <a:r>
              <a:rPr lang="en-GB" sz="3600" dirty="0" smtClean="0"/>
              <a:t>.  CONSORT…..looking for</a:t>
            </a:r>
            <a:endParaRPr lang="en-GB" sz="3600"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Workshop session contents</a:t>
            </a:r>
            <a:endParaRPr lang="en-GB" dirty="0"/>
          </a:p>
        </p:txBody>
      </p:sp>
      <p:sp>
        <p:nvSpPr>
          <p:cNvPr id="5" name="Content Placeholder 4"/>
          <p:cNvSpPr>
            <a:spLocks noGrp="1"/>
          </p:cNvSpPr>
          <p:nvPr>
            <p:ph idx="1"/>
          </p:nvPr>
        </p:nvSpPr>
        <p:spPr/>
        <p:txBody>
          <a:bodyPr/>
          <a:lstStyle/>
          <a:p>
            <a:r>
              <a:rPr lang="en-GB" dirty="0" smtClean="0"/>
              <a:t>Introduction</a:t>
            </a:r>
            <a:br>
              <a:rPr lang="en-GB" dirty="0" smtClean="0"/>
            </a:br>
            <a:endParaRPr lang="en-GB" dirty="0" smtClean="0"/>
          </a:p>
          <a:p>
            <a:r>
              <a:rPr lang="en-GB" dirty="0" smtClean="0"/>
              <a:t>Examiner’s Examples</a:t>
            </a:r>
            <a:br>
              <a:rPr lang="en-GB" dirty="0" smtClean="0"/>
            </a:br>
            <a:endParaRPr lang="en-GB" dirty="0" smtClean="0"/>
          </a:p>
          <a:p>
            <a:r>
              <a:rPr lang="en-GB" dirty="0"/>
              <a:t>Experiences of a </a:t>
            </a:r>
            <a:r>
              <a:rPr lang="en-GB" dirty="0" smtClean="0"/>
              <a:t>Candidate</a:t>
            </a:r>
            <a:br>
              <a:rPr lang="en-GB" dirty="0" smtClean="0"/>
            </a:br>
            <a:endParaRPr lang="en-GB" dirty="0" smtClean="0"/>
          </a:p>
          <a:p>
            <a:r>
              <a:rPr lang="en-GB" dirty="0" smtClean="0"/>
              <a:t>Examiner’s Concluding Remarks</a:t>
            </a:r>
            <a:endParaRPr lang="en-GB" dirty="0"/>
          </a:p>
        </p:txBody>
      </p:sp>
    </p:spTree>
    <p:extLst>
      <p:ext uri="{BB962C8B-B14F-4D97-AF65-F5344CB8AC3E}">
        <p14:creationId xmlns:p14="http://schemas.microsoft.com/office/powerpoint/2010/main" xmlns="" val="4125423715"/>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35280" cy="4709120"/>
          </a:xfrm>
        </p:spPr>
        <p:txBody>
          <a:bodyPr>
            <a:normAutofit lnSpcReduction="10000"/>
          </a:bodyPr>
          <a:lstStyle/>
          <a:p>
            <a:r>
              <a:rPr lang="en-GB" sz="2800" dirty="0" smtClean="0"/>
              <a:t>Demography data</a:t>
            </a:r>
          </a:p>
          <a:p>
            <a:r>
              <a:rPr lang="en-GB" sz="2800" dirty="0" smtClean="0"/>
              <a:t>Adverse event data </a:t>
            </a:r>
          </a:p>
          <a:p>
            <a:r>
              <a:rPr lang="en-GB" sz="2800" dirty="0" smtClean="0"/>
              <a:t>Efficacy data</a:t>
            </a:r>
          </a:p>
          <a:p>
            <a:r>
              <a:rPr lang="en-GB" sz="2800" dirty="0" smtClean="0"/>
              <a:t>Comments that did not score:</a:t>
            </a:r>
          </a:p>
          <a:p>
            <a:pPr lvl="1">
              <a:buFont typeface="Courier New" panose="02070309020205020404" pitchFamily="49" charset="0"/>
              <a:buChar char="o"/>
            </a:pPr>
            <a:r>
              <a:rPr lang="en-GB" sz="2400" dirty="0"/>
              <a:t>W</a:t>
            </a:r>
            <a:r>
              <a:rPr lang="en-GB" sz="2400" dirty="0" smtClean="0"/>
              <a:t>hat type of adverse events led to discontinuation?</a:t>
            </a:r>
          </a:p>
          <a:p>
            <a:pPr lvl="1">
              <a:buFont typeface="Courier New" panose="02070309020205020404" pitchFamily="49" charset="0"/>
              <a:buChar char="o"/>
            </a:pPr>
            <a:r>
              <a:rPr lang="en-GB" sz="2400" dirty="0" smtClean="0"/>
              <a:t>How was lack of efficacy defined?</a:t>
            </a:r>
          </a:p>
          <a:p>
            <a:pPr lvl="1">
              <a:buFont typeface="Courier New" panose="02070309020205020404" pitchFamily="49" charset="0"/>
              <a:buChar char="o"/>
            </a:pPr>
            <a:r>
              <a:rPr lang="en-GB" sz="2400" dirty="0" smtClean="0"/>
              <a:t>Compliance levels </a:t>
            </a:r>
          </a:p>
          <a:p>
            <a:pPr lvl="1">
              <a:buFont typeface="Courier New" panose="02070309020205020404" pitchFamily="49" charset="0"/>
              <a:buChar char="o"/>
            </a:pPr>
            <a:r>
              <a:rPr lang="en-GB" sz="2400" dirty="0" smtClean="0"/>
              <a:t>Where did the patients come from? US or ROW</a:t>
            </a:r>
          </a:p>
          <a:p>
            <a:pPr lvl="1">
              <a:buFont typeface="Courier New" panose="02070309020205020404" pitchFamily="49" charset="0"/>
              <a:buChar char="o"/>
            </a:pPr>
            <a:r>
              <a:rPr lang="en-GB" sz="2400" dirty="0" smtClean="0"/>
              <a:t>Not many non-white patients included</a:t>
            </a:r>
            <a:endParaRPr lang="en-GB" sz="2400"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4</a:t>
            </a:r>
            <a:r>
              <a:rPr lang="en-GB" sz="3600" dirty="0" smtClean="0"/>
              <a:t>.  CONSORT…..this is not about</a:t>
            </a:r>
            <a:endParaRPr lang="en-GB" sz="3600" dirty="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435280" cy="4857403"/>
          </a:xfrm>
        </p:spPr>
        <p:txBody>
          <a:bodyPr>
            <a:normAutofit fontScale="85000" lnSpcReduction="10000"/>
          </a:bodyPr>
          <a:lstStyle/>
          <a:p>
            <a:pPr marL="0" indent="0">
              <a:buNone/>
            </a:pPr>
            <a:r>
              <a:rPr lang="en-GB" dirty="0" smtClean="0"/>
              <a:t>Look for: </a:t>
            </a:r>
            <a:br>
              <a:rPr lang="en-GB" dirty="0" smtClean="0"/>
            </a:br>
            <a:endParaRPr lang="en-GB" dirty="0" smtClean="0"/>
          </a:p>
          <a:p>
            <a:r>
              <a:rPr lang="en-GB" dirty="0" smtClean="0"/>
              <a:t>Proportion of patients excluded at screen &amp; reasons</a:t>
            </a:r>
          </a:p>
          <a:p>
            <a:pPr lvl="1">
              <a:buFont typeface="Courier New" panose="02070309020205020404" pitchFamily="49" charset="0"/>
              <a:buChar char="o"/>
            </a:pPr>
            <a:r>
              <a:rPr lang="en-GB" dirty="0" smtClean="0"/>
              <a:t>Does this make sense given the </a:t>
            </a:r>
            <a:r>
              <a:rPr lang="en-GB" dirty="0" err="1" smtClean="0"/>
              <a:t>incl</a:t>
            </a:r>
            <a:r>
              <a:rPr lang="en-GB" dirty="0" smtClean="0"/>
              <a:t>/</a:t>
            </a:r>
            <a:r>
              <a:rPr lang="en-GB" dirty="0" err="1" smtClean="0"/>
              <a:t>excl</a:t>
            </a:r>
            <a:r>
              <a:rPr lang="en-GB" dirty="0" smtClean="0"/>
              <a:t> criteria?</a:t>
            </a:r>
          </a:p>
          <a:p>
            <a:pPr lvl="1">
              <a:buFont typeface="Courier New" panose="02070309020205020404" pitchFamily="49" charset="0"/>
              <a:buChar char="o"/>
            </a:pPr>
            <a:r>
              <a:rPr lang="en-GB" dirty="0" smtClean="0"/>
              <a:t>Impact on </a:t>
            </a:r>
            <a:r>
              <a:rPr lang="en-GB" dirty="0" err="1" smtClean="0"/>
              <a:t>generalisability</a:t>
            </a:r>
            <a:r>
              <a:rPr lang="en-GB" dirty="0" smtClean="0"/>
              <a:t> of study data to general population?</a:t>
            </a:r>
            <a:br>
              <a:rPr lang="en-GB" dirty="0" smtClean="0"/>
            </a:br>
            <a:endParaRPr lang="en-GB" dirty="0" smtClean="0"/>
          </a:p>
          <a:p>
            <a:r>
              <a:rPr lang="en-GB" dirty="0" smtClean="0"/>
              <a:t>Anybody unaccounted for? Do the numbers add up?</a:t>
            </a:r>
          </a:p>
          <a:p>
            <a:r>
              <a:rPr lang="en-GB" dirty="0" smtClean="0"/>
              <a:t>Reasons for early withdrawals, the group they were allocated to, and when</a:t>
            </a:r>
          </a:p>
          <a:p>
            <a:r>
              <a:rPr lang="en-GB" dirty="0" smtClean="0"/>
              <a:t>How were early withdrawals handled in the analysis sets? </a:t>
            </a:r>
          </a:p>
          <a:p>
            <a:r>
              <a:rPr lang="en-GB" dirty="0" smtClean="0"/>
              <a:t>Exclusions from the analysis sets</a:t>
            </a:r>
          </a:p>
          <a:p>
            <a:pPr lvl="1"/>
            <a:endParaRPr lang="en-GB"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smtClean="0"/>
              <a:t>5.  Gaps in the data</a:t>
            </a:r>
            <a:endParaRPr lang="en-GB" sz="36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Papers may ask questions testing:</a:t>
            </a:r>
          </a:p>
          <a:p>
            <a:pPr lvl="1">
              <a:buFont typeface="Courier New" panose="02070309020205020404" pitchFamily="49" charset="0"/>
              <a:buChar char="o"/>
            </a:pPr>
            <a:r>
              <a:rPr lang="en-GB" sz="2200" dirty="0" smtClean="0"/>
              <a:t>your ability to design a suitable next study, or follow on study</a:t>
            </a:r>
          </a:p>
          <a:p>
            <a:pPr lvl="1">
              <a:buFont typeface="Courier New" panose="02070309020205020404" pitchFamily="49" charset="0"/>
              <a:buChar char="o"/>
            </a:pPr>
            <a:r>
              <a:rPr lang="en-GB" sz="2200" dirty="0" smtClean="0"/>
              <a:t>based on your understanding of the paper appraised, its strengths and limitations</a:t>
            </a:r>
          </a:p>
          <a:p>
            <a:pPr lvl="1"/>
            <a:endParaRPr lang="en-GB" sz="1800" dirty="0"/>
          </a:p>
          <a:p>
            <a:r>
              <a:rPr lang="en-GB" dirty="0" smtClean="0"/>
              <a:t>The key focus is to answer the question by designing a “sound” study </a:t>
            </a:r>
          </a:p>
          <a:p>
            <a:pPr lvl="1">
              <a:buFont typeface="Courier New" panose="02070309020205020404" pitchFamily="49" charset="0"/>
              <a:buChar char="o"/>
            </a:pPr>
            <a:r>
              <a:rPr lang="en-GB" sz="2200" dirty="0" smtClean="0"/>
              <a:t>i.e. one which makes scientific </a:t>
            </a:r>
            <a:r>
              <a:rPr lang="en-GB" sz="2200" dirty="0"/>
              <a:t>&amp;</a:t>
            </a:r>
            <a:r>
              <a:rPr lang="en-GB" sz="2200" dirty="0" smtClean="0"/>
              <a:t> ethical sense based on what has already been described in the paper.</a:t>
            </a:r>
            <a:endParaRPr lang="en-GB" sz="2200"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6</a:t>
            </a:r>
            <a:r>
              <a:rPr lang="en-GB" sz="3600" dirty="0" smtClean="0"/>
              <a:t>.  Study re-design</a:t>
            </a:r>
            <a:endParaRPr lang="en-GB" sz="3600" dirty="0"/>
          </a:p>
        </p:txBody>
      </p:sp>
    </p:spTree>
    <p:extLst>
      <p:ext uri="{BB962C8B-B14F-4D97-AF65-F5344CB8AC3E}">
        <p14:creationId xmlns:p14="http://schemas.microsoft.com/office/powerpoint/2010/main" xmlns="" val="2821689749"/>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475656"/>
            <a:ext cx="7772400" cy="5193704"/>
          </a:xfrm>
        </p:spPr>
        <p:txBody>
          <a:bodyPr/>
          <a:lstStyle/>
          <a:p>
            <a:pPr marL="0" indent="0">
              <a:buNone/>
            </a:pPr>
            <a:r>
              <a:rPr lang="en-GB" sz="1800" dirty="0" smtClean="0"/>
              <a:t>12a.  One </a:t>
            </a:r>
            <a:r>
              <a:rPr lang="en-GB" sz="1800" dirty="0"/>
              <a:t>of the limitations of these studies was the short treatment duration.  Give another </a:t>
            </a:r>
            <a:r>
              <a:rPr lang="en-GB" sz="1800" dirty="0" smtClean="0"/>
              <a:t>limitation </a:t>
            </a:r>
            <a:r>
              <a:rPr lang="en-GB" sz="1800" dirty="0"/>
              <a:t>OR an area that requires further research that you have identified as a result of reading this </a:t>
            </a:r>
            <a:r>
              <a:rPr lang="en-GB" sz="1800" dirty="0" smtClean="0"/>
              <a:t>publication. (1 mark)</a:t>
            </a:r>
            <a:br>
              <a:rPr lang="en-GB" sz="1800" dirty="0" smtClean="0"/>
            </a:br>
            <a:endParaRPr lang="en-GB" sz="1800" dirty="0" smtClean="0"/>
          </a:p>
          <a:p>
            <a:pPr marL="0" indent="0">
              <a:buNone/>
            </a:pPr>
            <a:r>
              <a:rPr lang="en-GB" sz="1800" dirty="0" smtClean="0"/>
              <a:t>12b.  For </a:t>
            </a:r>
            <a:r>
              <a:rPr lang="en-GB" sz="1800" dirty="0"/>
              <a:t>your answer in 12a, write a single sentence for the primary objective of a study that would address </a:t>
            </a:r>
            <a:r>
              <a:rPr lang="en-GB" sz="1800" dirty="0" smtClean="0"/>
              <a:t>this. (1.5 marks) </a:t>
            </a:r>
            <a:br>
              <a:rPr lang="en-GB" sz="1800" dirty="0" smtClean="0"/>
            </a:br>
            <a:endParaRPr lang="en-GB" sz="1800" dirty="0" smtClean="0"/>
          </a:p>
          <a:p>
            <a:pPr marL="0" indent="0">
              <a:buNone/>
            </a:pPr>
            <a:r>
              <a:rPr lang="en-GB" sz="1800" dirty="0" smtClean="0"/>
              <a:t>12c.  Select </a:t>
            </a:r>
            <a:r>
              <a:rPr lang="en-GB" sz="1800" dirty="0"/>
              <a:t>five of the following protocol sections, and for each section, outline a key protocol feature briefly explaining your rationale for this</a:t>
            </a:r>
            <a:r>
              <a:rPr lang="en-GB" sz="1800" dirty="0" smtClean="0"/>
              <a:t>. (7.5 marks)</a:t>
            </a:r>
            <a:endParaRPr lang="en-GB" sz="1800" dirty="0"/>
          </a:p>
          <a:p>
            <a:pPr marL="0" indent="0">
              <a:spcBef>
                <a:spcPts val="0"/>
              </a:spcBef>
              <a:buNone/>
            </a:pPr>
            <a:r>
              <a:rPr lang="en-GB" sz="1800" dirty="0" smtClean="0"/>
              <a:t>	1.Study </a:t>
            </a:r>
            <a:r>
              <a:rPr lang="en-GB" sz="1800" dirty="0"/>
              <a:t>design</a:t>
            </a:r>
          </a:p>
          <a:p>
            <a:pPr marL="0" indent="0">
              <a:spcBef>
                <a:spcPts val="0"/>
              </a:spcBef>
              <a:buNone/>
            </a:pPr>
            <a:r>
              <a:rPr lang="en-GB" sz="1800" dirty="0" smtClean="0"/>
              <a:t>	2.Patient </a:t>
            </a:r>
            <a:r>
              <a:rPr lang="en-GB" sz="1800" dirty="0"/>
              <a:t>population</a:t>
            </a:r>
          </a:p>
          <a:p>
            <a:pPr marL="0" indent="0">
              <a:spcBef>
                <a:spcPts val="0"/>
              </a:spcBef>
              <a:buNone/>
            </a:pPr>
            <a:r>
              <a:rPr lang="en-GB" sz="1800" dirty="0" smtClean="0"/>
              <a:t>	3.Treatment  </a:t>
            </a:r>
            <a:r>
              <a:rPr lang="en-GB" sz="1800" dirty="0"/>
              <a:t>/ Duration treatment</a:t>
            </a:r>
          </a:p>
          <a:p>
            <a:pPr marL="0" indent="0">
              <a:spcBef>
                <a:spcPts val="0"/>
              </a:spcBef>
              <a:buNone/>
            </a:pPr>
            <a:r>
              <a:rPr lang="en-GB" sz="1800" dirty="0" smtClean="0"/>
              <a:t>	4.Primary </a:t>
            </a:r>
            <a:r>
              <a:rPr lang="en-GB" sz="1800" dirty="0"/>
              <a:t>endpoint</a:t>
            </a:r>
          </a:p>
          <a:p>
            <a:pPr marL="0" indent="0">
              <a:spcBef>
                <a:spcPts val="0"/>
              </a:spcBef>
              <a:buNone/>
            </a:pPr>
            <a:r>
              <a:rPr lang="en-GB" sz="1800" dirty="0" smtClean="0"/>
              <a:t>	5.Data </a:t>
            </a:r>
            <a:r>
              <a:rPr lang="en-GB" sz="1800" dirty="0"/>
              <a:t>collection</a:t>
            </a:r>
          </a:p>
          <a:p>
            <a:pPr marL="0" indent="0">
              <a:spcBef>
                <a:spcPts val="0"/>
              </a:spcBef>
              <a:buNone/>
            </a:pPr>
            <a:r>
              <a:rPr lang="en-GB" sz="1800" dirty="0" smtClean="0"/>
              <a:t>	6.Data </a:t>
            </a:r>
            <a:r>
              <a:rPr lang="en-GB" sz="1800" dirty="0"/>
              <a:t>handling / review</a:t>
            </a:r>
          </a:p>
          <a:p>
            <a:pPr marL="0" indent="0">
              <a:spcBef>
                <a:spcPts val="0"/>
              </a:spcBef>
              <a:buNone/>
            </a:pPr>
            <a:r>
              <a:rPr lang="en-GB" sz="1800" dirty="0" smtClean="0"/>
              <a:t>	7.Statistics </a:t>
            </a:r>
            <a:r>
              <a:rPr lang="en-GB" sz="1800" dirty="0"/>
              <a:t>/ analysis</a:t>
            </a:r>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6</a:t>
            </a:r>
            <a:r>
              <a:rPr lang="en-GB" sz="3600" dirty="0" smtClean="0"/>
              <a:t>.  Study re-design from 2014 paper</a:t>
            </a:r>
            <a:endParaRPr lang="en-GB" sz="3600" dirty="0"/>
          </a:p>
        </p:txBody>
      </p:sp>
    </p:spTree>
    <p:extLst>
      <p:ext uri="{BB962C8B-B14F-4D97-AF65-F5344CB8AC3E}">
        <p14:creationId xmlns:p14="http://schemas.microsoft.com/office/powerpoint/2010/main" xmlns="" val="4240495761"/>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75656"/>
            <a:ext cx="7772400" cy="4411960"/>
          </a:xfrm>
        </p:spPr>
        <p:txBody>
          <a:bodyPr/>
          <a:lstStyle/>
          <a:p>
            <a:pPr marL="0" indent="0">
              <a:buNone/>
            </a:pPr>
            <a:r>
              <a:rPr lang="en-GB" sz="1600" b="1" dirty="0">
                <a:solidFill>
                  <a:schemeClr val="accent3">
                    <a:lumMod val="50000"/>
                  </a:schemeClr>
                </a:solidFill>
              </a:rPr>
              <a:t>12a.  One of the limitations of these studies was the short treatment duration.  Give another limitation OR an area that requires further research that you have identified as a result of reading this publication</a:t>
            </a:r>
            <a:r>
              <a:rPr lang="en-GB" sz="1600" b="1" dirty="0" smtClean="0">
                <a:solidFill>
                  <a:schemeClr val="accent3">
                    <a:lumMod val="50000"/>
                  </a:schemeClr>
                </a:solidFill>
              </a:rPr>
              <a:t>.</a:t>
            </a:r>
          </a:p>
          <a:p>
            <a:pPr marL="0" indent="0">
              <a:buNone/>
            </a:pPr>
            <a:r>
              <a:rPr lang="en-GB" sz="1800" dirty="0" smtClean="0"/>
              <a:t>For example, areas that may be relevant </a:t>
            </a:r>
            <a:r>
              <a:rPr lang="en-GB" sz="1800" u="sng" dirty="0" smtClean="0"/>
              <a:t>but don’t help answer </a:t>
            </a:r>
            <a:r>
              <a:rPr lang="en-GB" sz="1800" dirty="0" smtClean="0"/>
              <a:t>the </a:t>
            </a:r>
            <a:r>
              <a:rPr lang="en-GB" sz="1800" dirty="0" err="1" smtClean="0"/>
              <a:t>qu</a:t>
            </a:r>
            <a:r>
              <a:rPr lang="en-GB" sz="1800" dirty="0" smtClean="0"/>
              <a:t>:</a:t>
            </a:r>
          </a:p>
          <a:p>
            <a:r>
              <a:rPr lang="en-GB" sz="1800" dirty="0" smtClean="0"/>
              <a:t>Missing details in the publication, such as:</a:t>
            </a:r>
          </a:p>
          <a:p>
            <a:pPr lvl="1">
              <a:buFont typeface="Courier New" panose="02070309020205020404" pitchFamily="49" charset="0"/>
              <a:buChar char="o"/>
            </a:pPr>
            <a:r>
              <a:rPr lang="en-GB" sz="1800" dirty="0" smtClean="0"/>
              <a:t>Power calculation not given</a:t>
            </a:r>
          </a:p>
          <a:p>
            <a:pPr lvl="1"/>
            <a:endParaRPr lang="en-GB" sz="1800" dirty="0"/>
          </a:p>
          <a:p>
            <a:r>
              <a:rPr lang="en-GB" sz="1800" dirty="0" smtClean="0"/>
              <a:t>Details of study design, such as:</a:t>
            </a:r>
          </a:p>
          <a:p>
            <a:pPr lvl="1">
              <a:buFont typeface="Courier New" panose="02070309020205020404" pitchFamily="49" charset="0"/>
              <a:buChar char="o"/>
            </a:pPr>
            <a:r>
              <a:rPr lang="en-GB" sz="1800" dirty="0" smtClean="0"/>
              <a:t>Stratification criteria</a:t>
            </a:r>
          </a:p>
          <a:p>
            <a:pPr lvl="1">
              <a:buFont typeface="Courier New" panose="02070309020205020404" pitchFamily="49" charset="0"/>
              <a:buChar char="o"/>
            </a:pPr>
            <a:r>
              <a:rPr lang="en-GB" sz="1800" dirty="0" smtClean="0"/>
              <a:t>Repeating the study over a longer time frame (see question)</a:t>
            </a:r>
          </a:p>
          <a:p>
            <a:pPr lvl="1"/>
            <a:endParaRPr lang="en-GB" sz="1800" dirty="0"/>
          </a:p>
          <a:p>
            <a:r>
              <a:rPr lang="en-GB" sz="1800" dirty="0" smtClean="0"/>
              <a:t>Unrealistic design criticisms, such as:</a:t>
            </a:r>
          </a:p>
          <a:p>
            <a:pPr lvl="1">
              <a:buFont typeface="Courier New" panose="02070309020205020404" pitchFamily="49" charset="0"/>
              <a:buChar char="o"/>
            </a:pPr>
            <a:r>
              <a:rPr lang="en-GB" sz="1800" dirty="0" smtClean="0"/>
              <a:t>Not studied patients with metastatic malignancy</a:t>
            </a:r>
          </a:p>
          <a:p>
            <a:pPr marL="0" indent="0">
              <a:buNone/>
            </a:pPr>
            <a:endParaRPr lang="en-GB" sz="1600"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6</a:t>
            </a:r>
            <a:r>
              <a:rPr lang="en-GB" sz="3600" dirty="0" smtClean="0"/>
              <a:t>.  Study re-design from 2014 paper</a:t>
            </a:r>
            <a:endParaRPr lang="en-GB" sz="3600" dirty="0"/>
          </a:p>
        </p:txBody>
      </p:sp>
    </p:spTree>
    <p:extLst>
      <p:ext uri="{BB962C8B-B14F-4D97-AF65-F5344CB8AC3E}">
        <p14:creationId xmlns:p14="http://schemas.microsoft.com/office/powerpoint/2010/main" xmlns="" val="421306239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75656"/>
            <a:ext cx="7772400" cy="4620344"/>
          </a:xfrm>
        </p:spPr>
        <p:txBody>
          <a:bodyPr/>
          <a:lstStyle/>
          <a:p>
            <a:pPr marL="0" lvl="0" indent="0">
              <a:buNone/>
            </a:pPr>
            <a:r>
              <a:rPr lang="en-GB" sz="1600" dirty="0">
                <a:solidFill>
                  <a:schemeClr val="accent3">
                    <a:lumMod val="50000"/>
                  </a:schemeClr>
                </a:solidFill>
              </a:rPr>
              <a:t>12b.  For your answer in 12a, write a single sentence for the primary objective of a study that would address this. </a:t>
            </a:r>
            <a:r>
              <a:rPr lang="en-GB" sz="1600" dirty="0" smtClean="0">
                <a:solidFill>
                  <a:schemeClr val="accent3">
                    <a:lumMod val="50000"/>
                  </a:schemeClr>
                </a:solidFill>
              </a:rPr>
              <a:t/>
            </a:r>
            <a:br>
              <a:rPr lang="en-GB" sz="1600" dirty="0" smtClean="0">
                <a:solidFill>
                  <a:schemeClr val="accent3">
                    <a:lumMod val="50000"/>
                  </a:schemeClr>
                </a:solidFill>
              </a:rPr>
            </a:br>
            <a:endParaRPr lang="en-GB" sz="1600" dirty="0" smtClean="0">
              <a:solidFill>
                <a:schemeClr val="accent3">
                  <a:lumMod val="50000"/>
                </a:schemeClr>
              </a:solidFill>
            </a:endParaRPr>
          </a:p>
          <a:p>
            <a:r>
              <a:rPr lang="en-GB" sz="2000" dirty="0" smtClean="0">
                <a:solidFill>
                  <a:srgbClr val="007BF6"/>
                </a:solidFill>
              </a:rPr>
              <a:t>This is asking for a one sentence summary of the main objective of the clinical trial you are proposing…….this includes for example:</a:t>
            </a:r>
          </a:p>
          <a:p>
            <a:pPr lvl="1">
              <a:buFont typeface="Courier New" panose="02070309020205020404" pitchFamily="49" charset="0"/>
              <a:buChar char="o"/>
            </a:pPr>
            <a:r>
              <a:rPr lang="en-GB" sz="2000" dirty="0" smtClean="0">
                <a:solidFill>
                  <a:srgbClr val="007BF6"/>
                </a:solidFill>
              </a:rPr>
              <a:t>What is being compared </a:t>
            </a:r>
          </a:p>
          <a:p>
            <a:pPr lvl="1">
              <a:buFont typeface="Courier New" panose="02070309020205020404" pitchFamily="49" charset="0"/>
              <a:buChar char="o"/>
            </a:pPr>
            <a:r>
              <a:rPr lang="en-GB" sz="2000" dirty="0" smtClean="0">
                <a:solidFill>
                  <a:srgbClr val="007BF6"/>
                </a:solidFill>
              </a:rPr>
              <a:t>For how long</a:t>
            </a:r>
          </a:p>
          <a:p>
            <a:pPr lvl="1">
              <a:buFont typeface="Courier New" panose="02070309020205020404" pitchFamily="49" charset="0"/>
              <a:buChar char="o"/>
            </a:pPr>
            <a:r>
              <a:rPr lang="en-GB" sz="2000" dirty="0" smtClean="0">
                <a:solidFill>
                  <a:srgbClr val="007BF6"/>
                </a:solidFill>
              </a:rPr>
              <a:t>What is being measured</a:t>
            </a:r>
          </a:p>
          <a:p>
            <a:pPr lvl="1"/>
            <a:endParaRPr lang="en-GB" sz="1200" dirty="0">
              <a:solidFill>
                <a:srgbClr val="007BF6"/>
              </a:solidFill>
            </a:endParaRPr>
          </a:p>
          <a:p>
            <a:r>
              <a:rPr lang="en-GB" sz="2000" dirty="0" smtClean="0">
                <a:solidFill>
                  <a:srgbClr val="007BF6"/>
                </a:solidFill>
              </a:rPr>
              <a:t>It is important to describe a study that is ethical and scientifically valid given what has already been presented in the paper – this section leads on to 12c and therefore your next answers will be based on it.</a:t>
            </a:r>
          </a:p>
          <a:p>
            <a:pPr marL="0" lvl="0" indent="0">
              <a:buNone/>
            </a:pPr>
            <a:endParaRPr lang="en-GB" sz="1600" dirty="0">
              <a:solidFill>
                <a:srgbClr val="007BF6"/>
              </a:solidFill>
            </a:endParaRPr>
          </a:p>
          <a:p>
            <a:endParaRPr lang="en-GB"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6</a:t>
            </a:r>
            <a:r>
              <a:rPr lang="en-GB" sz="3600" dirty="0" smtClean="0"/>
              <a:t>.  Study re-design from 2014 paper</a:t>
            </a:r>
            <a:endParaRPr lang="en-GB" sz="3600" dirty="0"/>
          </a:p>
        </p:txBody>
      </p:sp>
    </p:spTree>
    <p:extLst>
      <p:ext uri="{BB962C8B-B14F-4D97-AF65-F5344CB8AC3E}">
        <p14:creationId xmlns:p14="http://schemas.microsoft.com/office/powerpoint/2010/main" xmlns="" val="174690363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475656"/>
            <a:ext cx="7772400" cy="4339952"/>
          </a:xfrm>
        </p:spPr>
        <p:txBody>
          <a:bodyPr/>
          <a:lstStyle/>
          <a:p>
            <a:pPr marL="0" lvl="0" indent="0">
              <a:buNone/>
            </a:pPr>
            <a:r>
              <a:rPr lang="en-GB" sz="1200" dirty="0">
                <a:solidFill>
                  <a:schemeClr val="accent3">
                    <a:lumMod val="50000"/>
                  </a:schemeClr>
                </a:solidFill>
              </a:rPr>
              <a:t>12c.  Select five of the following protocol sections, and for each section, outline a key protocol feature briefly explaining your rationale for this. (7.5 marks)</a:t>
            </a:r>
          </a:p>
          <a:p>
            <a:pPr marL="0" lvl="0" indent="0">
              <a:spcBef>
                <a:spcPts val="0"/>
              </a:spcBef>
              <a:buNone/>
            </a:pPr>
            <a:r>
              <a:rPr lang="en-GB" sz="1200" dirty="0">
                <a:solidFill>
                  <a:schemeClr val="accent3">
                    <a:lumMod val="50000"/>
                  </a:schemeClr>
                </a:solidFill>
              </a:rPr>
              <a:t>	1.Study design</a:t>
            </a:r>
          </a:p>
          <a:p>
            <a:pPr marL="0" lvl="0" indent="0">
              <a:spcBef>
                <a:spcPts val="0"/>
              </a:spcBef>
              <a:buNone/>
            </a:pPr>
            <a:r>
              <a:rPr lang="en-GB" sz="1200" dirty="0">
                <a:solidFill>
                  <a:schemeClr val="accent3">
                    <a:lumMod val="50000"/>
                  </a:schemeClr>
                </a:solidFill>
              </a:rPr>
              <a:t>	2.Patient population</a:t>
            </a:r>
          </a:p>
          <a:p>
            <a:pPr marL="0" lvl="0" indent="0">
              <a:spcBef>
                <a:spcPts val="0"/>
              </a:spcBef>
              <a:buNone/>
            </a:pPr>
            <a:r>
              <a:rPr lang="en-GB" sz="1200" dirty="0">
                <a:solidFill>
                  <a:schemeClr val="accent3">
                    <a:lumMod val="50000"/>
                  </a:schemeClr>
                </a:solidFill>
              </a:rPr>
              <a:t>	3.Treatment  / Duration treatment</a:t>
            </a:r>
          </a:p>
          <a:p>
            <a:pPr marL="0" lvl="0" indent="0">
              <a:spcBef>
                <a:spcPts val="0"/>
              </a:spcBef>
              <a:buNone/>
            </a:pPr>
            <a:r>
              <a:rPr lang="en-GB" sz="1200" dirty="0">
                <a:solidFill>
                  <a:schemeClr val="accent3">
                    <a:lumMod val="50000"/>
                  </a:schemeClr>
                </a:solidFill>
              </a:rPr>
              <a:t>	4.Primary endpoint</a:t>
            </a:r>
          </a:p>
          <a:p>
            <a:pPr marL="0" lvl="0" indent="0">
              <a:spcBef>
                <a:spcPts val="0"/>
              </a:spcBef>
              <a:buNone/>
            </a:pPr>
            <a:r>
              <a:rPr lang="en-GB" sz="1200" dirty="0">
                <a:solidFill>
                  <a:schemeClr val="accent3">
                    <a:lumMod val="50000"/>
                  </a:schemeClr>
                </a:solidFill>
              </a:rPr>
              <a:t>	5.Data collection</a:t>
            </a:r>
          </a:p>
          <a:p>
            <a:pPr marL="0" lvl="0" indent="0">
              <a:spcBef>
                <a:spcPts val="0"/>
              </a:spcBef>
              <a:buNone/>
            </a:pPr>
            <a:r>
              <a:rPr lang="en-GB" sz="1200" dirty="0">
                <a:solidFill>
                  <a:schemeClr val="accent3">
                    <a:lumMod val="50000"/>
                  </a:schemeClr>
                </a:solidFill>
              </a:rPr>
              <a:t>	6.Data handling / review</a:t>
            </a:r>
          </a:p>
          <a:p>
            <a:pPr marL="0" lvl="0" indent="0">
              <a:spcBef>
                <a:spcPts val="0"/>
              </a:spcBef>
              <a:buNone/>
            </a:pPr>
            <a:r>
              <a:rPr lang="en-GB" sz="1200" dirty="0">
                <a:solidFill>
                  <a:schemeClr val="accent3">
                    <a:lumMod val="50000"/>
                  </a:schemeClr>
                </a:solidFill>
              </a:rPr>
              <a:t>	7.Statistics / </a:t>
            </a:r>
            <a:r>
              <a:rPr lang="en-GB" sz="1200" dirty="0" smtClean="0">
                <a:solidFill>
                  <a:schemeClr val="accent3">
                    <a:lumMod val="50000"/>
                  </a:schemeClr>
                </a:solidFill>
              </a:rPr>
              <a:t>analysis</a:t>
            </a:r>
          </a:p>
          <a:p>
            <a:pPr marL="0" lvl="0" indent="0">
              <a:spcBef>
                <a:spcPts val="0"/>
              </a:spcBef>
              <a:buNone/>
            </a:pPr>
            <a:endParaRPr lang="en-GB" sz="1600" dirty="0">
              <a:solidFill>
                <a:srgbClr val="007BF6"/>
              </a:solidFill>
            </a:endParaRPr>
          </a:p>
          <a:p>
            <a:pPr>
              <a:spcBef>
                <a:spcPts val="600"/>
              </a:spcBef>
            </a:pPr>
            <a:r>
              <a:rPr lang="en-GB" sz="1600" dirty="0" smtClean="0">
                <a:solidFill>
                  <a:srgbClr val="007BF6"/>
                </a:solidFill>
              </a:rPr>
              <a:t>Pick 5. If more are answered, they will be marked, but you can’t score more than the max number of marks. </a:t>
            </a:r>
          </a:p>
          <a:p>
            <a:pPr>
              <a:spcBef>
                <a:spcPts val="600"/>
              </a:spcBef>
            </a:pPr>
            <a:r>
              <a:rPr lang="en-GB" sz="1600" dirty="0" smtClean="0">
                <a:solidFill>
                  <a:srgbClr val="007BF6"/>
                </a:solidFill>
              </a:rPr>
              <a:t>Consider each section in light of the study you have proposed in 12b.</a:t>
            </a:r>
          </a:p>
          <a:p>
            <a:pPr>
              <a:spcBef>
                <a:spcPts val="600"/>
              </a:spcBef>
            </a:pPr>
            <a:r>
              <a:rPr lang="en-GB" sz="1600" dirty="0" smtClean="0">
                <a:solidFill>
                  <a:srgbClr val="007BF6"/>
                </a:solidFill>
              </a:rPr>
              <a:t>Be clear  to:</a:t>
            </a:r>
          </a:p>
          <a:p>
            <a:pPr lvl="1">
              <a:spcBef>
                <a:spcPts val="600"/>
              </a:spcBef>
              <a:buFont typeface="Courier New" panose="02070309020205020404" pitchFamily="49" charset="0"/>
              <a:buChar char="o"/>
            </a:pPr>
            <a:r>
              <a:rPr lang="en-GB" sz="1400" dirty="0" smtClean="0">
                <a:solidFill>
                  <a:srgbClr val="007BF6"/>
                </a:solidFill>
              </a:rPr>
              <a:t>Outline a feature that is relevant to the design</a:t>
            </a:r>
          </a:p>
          <a:p>
            <a:pPr lvl="1">
              <a:spcBef>
                <a:spcPts val="600"/>
              </a:spcBef>
              <a:buFont typeface="Courier New" panose="02070309020205020404" pitchFamily="49" charset="0"/>
              <a:buChar char="o"/>
            </a:pPr>
            <a:r>
              <a:rPr lang="en-GB" sz="1400" dirty="0" smtClean="0">
                <a:solidFill>
                  <a:srgbClr val="007BF6"/>
                </a:solidFill>
              </a:rPr>
              <a:t>Give a rationale that is relevant to the feature</a:t>
            </a:r>
            <a:endParaRPr lang="en-GB" sz="1400" dirty="0">
              <a:solidFill>
                <a:srgbClr val="007BF6"/>
              </a:solidFill>
            </a:endParaRPr>
          </a:p>
          <a:p>
            <a:pPr>
              <a:spcBef>
                <a:spcPts val="600"/>
              </a:spcBef>
            </a:pPr>
            <a:r>
              <a:rPr lang="en-GB" sz="1600" dirty="0" smtClean="0">
                <a:solidFill>
                  <a:srgbClr val="007BF6"/>
                </a:solidFill>
              </a:rPr>
              <a:t>EXAMPLE: </a:t>
            </a:r>
          </a:p>
          <a:p>
            <a:pPr marL="0" indent="0">
              <a:spcBef>
                <a:spcPts val="600"/>
              </a:spcBef>
              <a:buNone/>
            </a:pPr>
            <a:r>
              <a:rPr lang="en-GB" sz="1600" dirty="0" smtClean="0">
                <a:solidFill>
                  <a:srgbClr val="007BF6"/>
                </a:solidFill>
              </a:rPr>
              <a:t>	1) Study </a:t>
            </a:r>
            <a:r>
              <a:rPr lang="en-GB" sz="1600" dirty="0">
                <a:solidFill>
                  <a:srgbClr val="007BF6"/>
                </a:solidFill>
              </a:rPr>
              <a:t>design:</a:t>
            </a:r>
          </a:p>
          <a:p>
            <a:pPr marL="0" indent="0">
              <a:spcBef>
                <a:spcPts val="600"/>
              </a:spcBef>
              <a:buNone/>
            </a:pPr>
            <a:r>
              <a:rPr lang="en-GB" sz="1600" dirty="0">
                <a:solidFill>
                  <a:srgbClr val="007BF6"/>
                </a:solidFill>
              </a:rPr>
              <a:t>	</a:t>
            </a:r>
            <a:r>
              <a:rPr lang="en-GB" sz="1400" dirty="0" smtClean="0">
                <a:solidFill>
                  <a:srgbClr val="007BF6"/>
                </a:solidFill>
              </a:rPr>
              <a:t>Outline: Randomised</a:t>
            </a:r>
            <a:r>
              <a:rPr lang="en-GB" sz="1400" dirty="0">
                <a:solidFill>
                  <a:srgbClr val="007BF6"/>
                </a:solidFill>
              </a:rPr>
              <a:t>, double-blind, parallel group, active comparator</a:t>
            </a:r>
          </a:p>
          <a:p>
            <a:pPr marL="0" indent="0">
              <a:spcBef>
                <a:spcPts val="600"/>
              </a:spcBef>
              <a:buNone/>
            </a:pPr>
            <a:r>
              <a:rPr lang="en-GB" sz="1400" dirty="0" smtClean="0">
                <a:solidFill>
                  <a:srgbClr val="007BF6"/>
                </a:solidFill>
              </a:rPr>
              <a:t>	Rationale: Needs </a:t>
            </a:r>
            <a:r>
              <a:rPr lang="en-GB" sz="1400" dirty="0">
                <a:solidFill>
                  <a:srgbClr val="007BF6"/>
                </a:solidFill>
              </a:rPr>
              <a:t>to be </a:t>
            </a:r>
            <a:r>
              <a:rPr lang="en-GB" sz="1400" dirty="0" smtClean="0">
                <a:solidFill>
                  <a:srgbClr val="007BF6"/>
                </a:solidFill>
              </a:rPr>
              <a:t>double bind, randomised </a:t>
            </a:r>
            <a:r>
              <a:rPr lang="en-GB" sz="1400" dirty="0">
                <a:solidFill>
                  <a:srgbClr val="007BF6"/>
                </a:solidFill>
              </a:rPr>
              <a:t>to reduce risk </a:t>
            </a:r>
            <a:r>
              <a:rPr lang="en-GB" sz="1400" dirty="0" smtClean="0">
                <a:solidFill>
                  <a:srgbClr val="007BF6"/>
                </a:solidFill>
              </a:rPr>
              <a:t>of </a:t>
            </a:r>
            <a:r>
              <a:rPr lang="en-GB" sz="1400" dirty="0">
                <a:solidFill>
                  <a:srgbClr val="007BF6"/>
                </a:solidFill>
              </a:rPr>
              <a:t>bias. </a:t>
            </a:r>
            <a:endParaRPr lang="en-GB" sz="1600" dirty="0">
              <a:solidFill>
                <a:srgbClr val="007BF6"/>
              </a:solidFill>
            </a:endParaRPr>
          </a:p>
          <a:p>
            <a:endParaRPr lang="en-GB" dirty="0"/>
          </a:p>
        </p:txBody>
      </p:sp>
      <p:sp>
        <p:nvSpPr>
          <p:cNvPr id="5" name="Rectangle 2"/>
          <p:cNvSpPr txBox="1">
            <a:spLocks noChangeArrowheads="1"/>
          </p:cNvSpPr>
          <p:nvPr/>
        </p:nvSpPr>
        <p:spPr bwMode="auto">
          <a:xfrm>
            <a:off x="611560" y="332656"/>
            <a:ext cx="79928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accent1"/>
                </a:solidFill>
                <a:latin typeface="Times New Roman" pitchFamily="18" charset="0"/>
              </a:defRPr>
            </a:lvl2pPr>
            <a:lvl3pPr algn="ctr" rtl="0" eaLnBrk="0" fontAlgn="base" hangingPunct="0">
              <a:spcBef>
                <a:spcPct val="0"/>
              </a:spcBef>
              <a:spcAft>
                <a:spcPct val="0"/>
              </a:spcAft>
              <a:defRPr sz="4400">
                <a:solidFill>
                  <a:schemeClr val="accent1"/>
                </a:solidFill>
                <a:latin typeface="Times New Roman" pitchFamily="18" charset="0"/>
              </a:defRPr>
            </a:lvl3pPr>
            <a:lvl4pPr algn="ctr" rtl="0" eaLnBrk="0" fontAlgn="base" hangingPunct="0">
              <a:spcBef>
                <a:spcPct val="0"/>
              </a:spcBef>
              <a:spcAft>
                <a:spcPct val="0"/>
              </a:spcAft>
              <a:defRPr sz="4400">
                <a:solidFill>
                  <a:schemeClr val="accent1"/>
                </a:solidFill>
                <a:latin typeface="Times New Roman" pitchFamily="18" charset="0"/>
              </a:defRPr>
            </a:lvl4pPr>
            <a:lvl5pPr algn="ctr" rtl="0" eaLnBrk="0" fontAlgn="base" hangingPunct="0">
              <a:spcBef>
                <a:spcPct val="0"/>
              </a:spcBef>
              <a:spcAft>
                <a:spcPct val="0"/>
              </a:spcAft>
              <a:defRPr sz="4400">
                <a:solidFill>
                  <a:schemeClr val="accent1"/>
                </a:solidFill>
                <a:latin typeface="Times New Roman" pitchFamily="18" charset="0"/>
              </a:defRPr>
            </a:lvl5pPr>
            <a:lvl6pPr marL="457200" algn="ctr" rtl="0" eaLnBrk="0" fontAlgn="base" hangingPunct="0">
              <a:spcBef>
                <a:spcPct val="0"/>
              </a:spcBef>
              <a:spcAft>
                <a:spcPct val="0"/>
              </a:spcAft>
              <a:defRPr sz="4400">
                <a:solidFill>
                  <a:schemeClr val="accent1"/>
                </a:solidFill>
                <a:latin typeface="Times New Roman" pitchFamily="18" charset="0"/>
              </a:defRPr>
            </a:lvl6pPr>
            <a:lvl7pPr marL="914400" algn="ctr" rtl="0" eaLnBrk="0" fontAlgn="base" hangingPunct="0">
              <a:spcBef>
                <a:spcPct val="0"/>
              </a:spcBef>
              <a:spcAft>
                <a:spcPct val="0"/>
              </a:spcAft>
              <a:defRPr sz="4400">
                <a:solidFill>
                  <a:schemeClr val="accent1"/>
                </a:solidFill>
                <a:latin typeface="Times New Roman" pitchFamily="18" charset="0"/>
              </a:defRPr>
            </a:lvl7pPr>
            <a:lvl8pPr marL="1371600" algn="ctr" rtl="0" eaLnBrk="0" fontAlgn="base" hangingPunct="0">
              <a:spcBef>
                <a:spcPct val="0"/>
              </a:spcBef>
              <a:spcAft>
                <a:spcPct val="0"/>
              </a:spcAft>
              <a:defRPr sz="4400">
                <a:solidFill>
                  <a:schemeClr val="accent1"/>
                </a:solidFill>
                <a:latin typeface="Times New Roman" pitchFamily="18" charset="0"/>
              </a:defRPr>
            </a:lvl8pPr>
            <a:lvl9pPr marL="1828800" algn="ctr" rtl="0" eaLnBrk="0" fontAlgn="base" hangingPunct="0">
              <a:spcBef>
                <a:spcPct val="0"/>
              </a:spcBef>
              <a:spcAft>
                <a:spcPct val="0"/>
              </a:spcAft>
              <a:defRPr sz="4400">
                <a:solidFill>
                  <a:schemeClr val="accent1"/>
                </a:solidFill>
                <a:latin typeface="Times New Roman" pitchFamily="18" charset="0"/>
              </a:defRPr>
            </a:lvl9pPr>
          </a:lstStyle>
          <a:p>
            <a:r>
              <a:rPr lang="en-GB" sz="3600" dirty="0"/>
              <a:t>6</a:t>
            </a:r>
            <a:r>
              <a:rPr lang="en-GB" sz="3600" dirty="0" smtClean="0"/>
              <a:t>.  Study re-design from 2014 paper</a:t>
            </a:r>
            <a:endParaRPr lang="en-GB" sz="3600" dirty="0"/>
          </a:p>
        </p:txBody>
      </p:sp>
      <p:grpSp>
        <p:nvGrpSpPr>
          <p:cNvPr id="6" name="Group 5"/>
          <p:cNvGrpSpPr/>
          <p:nvPr/>
        </p:nvGrpSpPr>
        <p:grpSpPr>
          <a:xfrm rot="20487583">
            <a:off x="6996574" y="1977958"/>
            <a:ext cx="1648061" cy="1374986"/>
            <a:chOff x="6581547" y="3596898"/>
            <a:chExt cx="1648061" cy="1372987"/>
          </a:xfrm>
        </p:grpSpPr>
        <p:sp>
          <p:nvSpPr>
            <p:cNvPr id="7" name="Oval Callout 6"/>
            <p:cNvSpPr/>
            <p:nvPr/>
          </p:nvSpPr>
          <p:spPr bwMode="auto">
            <a:xfrm rot="2258805">
              <a:off x="6649153" y="3596898"/>
              <a:ext cx="1580455" cy="1372987"/>
            </a:xfrm>
            <a:prstGeom prst="wedgeEllipseCallout">
              <a:avLst>
                <a:gd name="adj1" fmla="val -50520"/>
                <a:gd name="adj2" fmla="val 78234"/>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8" name="TextBox 7"/>
            <p:cNvSpPr txBox="1"/>
            <p:nvPr/>
          </p:nvSpPr>
          <p:spPr>
            <a:xfrm>
              <a:off x="6581547" y="3799167"/>
              <a:ext cx="1576941" cy="921988"/>
            </a:xfrm>
            <a:prstGeom prst="rect">
              <a:avLst/>
            </a:prstGeom>
            <a:noFill/>
          </p:spPr>
          <p:txBody>
            <a:bodyPr wrap="square" rtlCol="0">
              <a:spAutoFit/>
            </a:bodyPr>
            <a:lstStyle/>
            <a:p>
              <a:pPr algn="ctr"/>
              <a:r>
                <a:rPr lang="en-GB" sz="1800" b="1" dirty="0">
                  <a:solidFill>
                    <a:schemeClr val="tx2">
                      <a:lumMod val="20000"/>
                      <a:lumOff val="80000"/>
                    </a:schemeClr>
                  </a:solidFill>
                </a:rPr>
                <a:t>Be careful </a:t>
              </a:r>
              <a:r>
                <a:rPr lang="en-GB" sz="1800" b="1" dirty="0" smtClean="0">
                  <a:solidFill>
                    <a:schemeClr val="tx2">
                      <a:lumMod val="20000"/>
                      <a:lumOff val="80000"/>
                    </a:schemeClr>
                  </a:solidFill>
                </a:rPr>
                <a:t/>
              </a:r>
              <a:br>
                <a:rPr lang="en-GB" sz="1800" b="1" dirty="0" smtClean="0">
                  <a:solidFill>
                    <a:schemeClr val="tx2">
                      <a:lumMod val="20000"/>
                      <a:lumOff val="80000"/>
                    </a:schemeClr>
                  </a:solidFill>
                </a:rPr>
              </a:br>
              <a:r>
                <a:rPr lang="en-GB" sz="1800" b="1" dirty="0" smtClean="0">
                  <a:solidFill>
                    <a:schemeClr val="tx2">
                      <a:lumMod val="20000"/>
                      <a:lumOff val="80000"/>
                    </a:schemeClr>
                  </a:solidFill>
                </a:rPr>
                <a:t>- </a:t>
              </a:r>
              <a:r>
                <a:rPr lang="en-GB" sz="1800" b="1" dirty="0">
                  <a:solidFill>
                    <a:schemeClr val="tx2">
                      <a:lumMod val="20000"/>
                      <a:lumOff val="80000"/>
                    </a:schemeClr>
                  </a:solidFill>
                </a:rPr>
                <a:t>do you </a:t>
              </a:r>
              <a:r>
                <a:rPr lang="en-GB" sz="1800" b="1" dirty="0" smtClean="0">
                  <a:solidFill>
                    <a:schemeClr val="tx2">
                      <a:lumMod val="20000"/>
                      <a:lumOff val="80000"/>
                    </a:schemeClr>
                  </a:solidFill>
                </a:rPr>
                <a:t/>
              </a:r>
              <a:br>
                <a:rPr lang="en-GB" sz="1800" b="1" dirty="0" smtClean="0">
                  <a:solidFill>
                    <a:schemeClr val="tx2">
                      <a:lumMod val="20000"/>
                      <a:lumOff val="80000"/>
                    </a:schemeClr>
                  </a:solidFill>
                </a:rPr>
              </a:br>
              <a:r>
                <a:rPr lang="en-GB" sz="1800" b="1" dirty="0" smtClean="0">
                  <a:solidFill>
                    <a:schemeClr val="tx2">
                      <a:lumMod val="20000"/>
                      <a:lumOff val="80000"/>
                    </a:schemeClr>
                  </a:solidFill>
                </a:rPr>
                <a:t>have time?</a:t>
              </a:r>
              <a:endParaRPr lang="en-GB" sz="1800" b="1" dirty="0">
                <a:solidFill>
                  <a:schemeClr val="tx2">
                    <a:lumMod val="20000"/>
                    <a:lumOff val="80000"/>
                  </a:schemeClr>
                </a:solidFill>
              </a:endParaRPr>
            </a:p>
          </p:txBody>
        </p:sp>
      </p:grpSp>
    </p:spTree>
    <p:extLst>
      <p:ext uri="{BB962C8B-B14F-4D97-AF65-F5344CB8AC3E}">
        <p14:creationId xmlns:p14="http://schemas.microsoft.com/office/powerpoint/2010/main" xmlns="" val="832328262"/>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6"/>
            <a:ext cx="7772400" cy="1500187"/>
          </a:xfrm>
        </p:spPr>
        <p:txBody>
          <a:bodyPr/>
          <a:lstStyle/>
          <a:p>
            <a:pPr lvl="0"/>
            <a:r>
              <a:rPr lang="en-GB" sz="4400" dirty="0"/>
              <a:t>Faculty Education Day</a:t>
            </a:r>
          </a:p>
          <a:p>
            <a:r>
              <a:rPr lang="en-GB" sz="4400" dirty="0" smtClean="0">
                <a:solidFill>
                  <a:schemeClr val="bg1"/>
                </a:solidFill>
              </a:rPr>
              <a:t>Experiences of a </a:t>
            </a:r>
            <a:br>
              <a:rPr lang="en-GB" sz="4400" dirty="0" smtClean="0">
                <a:solidFill>
                  <a:schemeClr val="bg1"/>
                </a:solidFill>
              </a:rPr>
            </a:br>
            <a:r>
              <a:rPr lang="en-GB" sz="4400" dirty="0" smtClean="0">
                <a:solidFill>
                  <a:schemeClr val="bg1"/>
                </a:solidFill>
              </a:rPr>
              <a:t>DPM Candidate</a:t>
            </a:r>
            <a:endParaRPr lang="en-GB" sz="4400" dirty="0">
              <a:solidFill>
                <a:schemeClr val="bg1"/>
              </a:solidFill>
            </a:endParaRPr>
          </a:p>
        </p:txBody>
      </p:sp>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smtClean="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841259590"/>
      </p:ext>
    </p:extLst>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My approach to the critical appraisal paper </a:t>
            </a:r>
            <a:br>
              <a:rPr lang="en-GB" dirty="0" smtClean="0"/>
            </a:br>
            <a:r>
              <a:rPr lang="en-GB" dirty="0" smtClean="0"/>
              <a:t>(The 1</a:t>
            </a:r>
            <a:r>
              <a:rPr lang="en-GB" baseline="30000" dirty="0" smtClean="0"/>
              <a:t>st</a:t>
            </a:r>
            <a:r>
              <a:rPr lang="en-GB" dirty="0" smtClean="0"/>
              <a:t> and 2</a:t>
            </a:r>
            <a:r>
              <a:rPr lang="en-GB" baseline="30000" dirty="0" smtClean="0"/>
              <a:t>nd</a:t>
            </a:r>
            <a:r>
              <a:rPr lang="en-GB" dirty="0" smtClean="0"/>
              <a:t> time)</a:t>
            </a:r>
            <a:br>
              <a:rPr lang="en-GB" dirty="0" smtClean="0"/>
            </a:br>
            <a:r>
              <a:rPr lang="en-GB" dirty="0" smtClean="0"/>
              <a:t/>
            </a:r>
            <a:br>
              <a:rPr lang="en-GB" dirty="0" smtClean="0"/>
            </a:br>
            <a:r>
              <a:rPr lang="en-GB" dirty="0" smtClean="0"/>
              <a:t>Seema Parikh</a:t>
            </a:r>
            <a:endParaRPr lang="en-GB" dirty="0"/>
          </a:p>
        </p:txBody>
      </p:sp>
    </p:spTree>
    <p:extLst>
      <p:ext uri="{BB962C8B-B14F-4D97-AF65-F5344CB8AC3E}">
        <p14:creationId xmlns:p14="http://schemas.microsoft.com/office/powerpoint/2010/main" xmlns="" val="1874635201"/>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683568" y="1556792"/>
            <a:ext cx="7772400" cy="4114800"/>
          </a:xfrm>
        </p:spPr>
        <p:txBody>
          <a:bodyPr/>
          <a:lstStyle/>
          <a:p>
            <a:r>
              <a:rPr lang="en-GB" dirty="0" smtClean="0"/>
              <a:t>My approach the first time </a:t>
            </a:r>
            <a:br>
              <a:rPr lang="en-GB" dirty="0" smtClean="0"/>
            </a:br>
            <a:r>
              <a:rPr lang="en-GB" dirty="0" smtClean="0"/>
              <a:t>- What I did wrong</a:t>
            </a:r>
            <a:br>
              <a:rPr lang="en-GB" dirty="0" smtClean="0"/>
            </a:br>
            <a:endParaRPr lang="en-GB" dirty="0" smtClean="0"/>
          </a:p>
          <a:p>
            <a:r>
              <a:rPr lang="en-GB" dirty="0" smtClean="0"/>
              <a:t>What happened in the exam</a:t>
            </a:r>
            <a:br>
              <a:rPr lang="en-GB" dirty="0" smtClean="0"/>
            </a:br>
            <a:endParaRPr lang="en-GB" dirty="0" smtClean="0"/>
          </a:p>
          <a:p>
            <a:r>
              <a:rPr lang="en-GB" dirty="0" smtClean="0"/>
              <a:t>My approach the second time </a:t>
            </a:r>
            <a:br>
              <a:rPr lang="en-GB" dirty="0" smtClean="0"/>
            </a:br>
            <a:r>
              <a:rPr lang="en-GB" dirty="0" smtClean="0"/>
              <a:t>- What I changed</a:t>
            </a:r>
            <a:br>
              <a:rPr lang="en-GB" dirty="0" smtClean="0"/>
            </a:br>
            <a:endParaRPr lang="en-GB" dirty="0" smtClean="0"/>
          </a:p>
          <a:p>
            <a:r>
              <a:rPr lang="en-GB" dirty="0" smtClean="0"/>
              <a:t>Re-design section</a:t>
            </a:r>
          </a:p>
        </p:txBody>
      </p:sp>
    </p:spTree>
    <p:extLst>
      <p:ext uri="{BB962C8B-B14F-4D97-AF65-F5344CB8AC3E}">
        <p14:creationId xmlns:p14="http://schemas.microsoft.com/office/powerpoint/2010/main" xmlns="" val="1981296515"/>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6"/>
            <a:ext cx="7772400" cy="1500187"/>
          </a:xfrm>
        </p:spPr>
        <p:txBody>
          <a:bodyPr/>
          <a:lstStyle/>
          <a:p>
            <a:pPr lvl="0" algn="ctr"/>
            <a:r>
              <a:rPr lang="en-GB" sz="4400" dirty="0"/>
              <a:t>Faculty Education Day</a:t>
            </a:r>
          </a:p>
          <a:p>
            <a:pPr algn="ctr"/>
            <a:r>
              <a:rPr lang="en-GB" sz="4400" dirty="0" smtClean="0">
                <a:solidFill>
                  <a:schemeClr val="bg1"/>
                </a:solidFill>
              </a:rPr>
              <a:t>Introduction</a:t>
            </a:r>
            <a:endParaRPr lang="en-GB" sz="4400" dirty="0">
              <a:solidFill>
                <a:schemeClr val="bg1"/>
              </a:solidFill>
            </a:endParaRPr>
          </a:p>
        </p:txBody>
      </p:sp>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smtClean="0">
              <a:solidFill>
                <a:srgbClr val="007BF6"/>
              </a:solidFill>
              <a:latin typeface="Arial" pitchFamily="34" charset="0"/>
              <a:cs typeface="Arial" pitchFamily="34" charset="0"/>
            </a:endParaRPr>
          </a:p>
        </p:txBody>
      </p:sp>
    </p:spTree>
    <p:extLst>
      <p:ext uri="{BB962C8B-B14F-4D97-AF65-F5344CB8AC3E}">
        <p14:creationId xmlns:p14="http://schemas.microsoft.com/office/powerpoint/2010/main" xmlns="" val="4077299641"/>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first time - What I did wrong</a:t>
            </a:r>
            <a:endParaRPr lang="en-GB" dirty="0"/>
          </a:p>
        </p:txBody>
      </p:sp>
      <p:sp>
        <p:nvSpPr>
          <p:cNvPr id="3" name="Content Placeholder 2"/>
          <p:cNvSpPr>
            <a:spLocks noGrp="1"/>
          </p:cNvSpPr>
          <p:nvPr>
            <p:ph idx="1"/>
          </p:nvPr>
        </p:nvSpPr>
        <p:spPr/>
        <p:txBody>
          <a:bodyPr>
            <a:normAutofit/>
          </a:bodyPr>
          <a:lstStyle/>
          <a:p>
            <a:pPr>
              <a:buNone/>
            </a:pPr>
            <a:r>
              <a:rPr lang="en-GB" sz="3600" dirty="0" smtClean="0"/>
              <a:t>My background:</a:t>
            </a:r>
          </a:p>
          <a:p>
            <a:r>
              <a:rPr lang="en-GB" sz="3600" dirty="0" smtClean="0"/>
              <a:t>Medical Assessor at MHRA</a:t>
            </a:r>
          </a:p>
          <a:p>
            <a:r>
              <a:rPr lang="en-GB" sz="3600" dirty="0" smtClean="0"/>
              <a:t>Analyse trials all the time </a:t>
            </a:r>
          </a:p>
          <a:p>
            <a:r>
              <a:rPr lang="en-GB" sz="3600" dirty="0" smtClean="0"/>
              <a:t>Part of my job</a:t>
            </a:r>
          </a:p>
          <a:p>
            <a:r>
              <a:rPr lang="en-GB" sz="4400" dirty="0" smtClean="0"/>
              <a:t>COMPLACENCY</a:t>
            </a:r>
          </a:p>
        </p:txBody>
      </p:sp>
      <p:sp>
        <p:nvSpPr>
          <p:cNvPr id="4" name="Content Placeholder 3"/>
          <p:cNvSpPr>
            <a:spLocks noGrp="1"/>
          </p:cNvSpPr>
          <p:nvPr>
            <p:ph sz="quarter" idx="4294967295"/>
          </p:nvPr>
        </p:nvSpPr>
        <p:spPr>
          <a:xfrm>
            <a:off x="5102225" y="2174875"/>
            <a:ext cx="4041775" cy="3951288"/>
          </a:xfrm>
        </p:spPr>
        <p:txBody>
          <a:bodyPr>
            <a:normAutofit/>
          </a:bodyPr>
          <a:lstStyle/>
          <a:p>
            <a:pPr>
              <a:buNone/>
            </a:pPr>
            <a:endParaRPr lang="en-GB" dirty="0" smtClean="0"/>
          </a:p>
          <a:p>
            <a:pPr>
              <a:buNone/>
            </a:pPr>
            <a:endParaRPr lang="en-GB" dirty="0"/>
          </a:p>
        </p:txBody>
      </p:sp>
    </p:spTree>
    <p:extLst>
      <p:ext uri="{BB962C8B-B14F-4D97-AF65-F5344CB8AC3E}">
        <p14:creationId xmlns:p14="http://schemas.microsoft.com/office/powerpoint/2010/main" xmlns="" val="3023770164"/>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first time - What I did wrong</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Did not attend any courses specifically on the critical appraisal section</a:t>
            </a:r>
          </a:p>
          <a:p>
            <a:r>
              <a:rPr lang="en-GB" dirty="0" smtClean="0"/>
              <a:t>Started preparation way too late</a:t>
            </a:r>
          </a:p>
          <a:p>
            <a:r>
              <a:rPr lang="en-GB" dirty="0" smtClean="0"/>
              <a:t>Practiced only a few papers</a:t>
            </a:r>
          </a:p>
          <a:p>
            <a:r>
              <a:rPr lang="en-GB" dirty="0" smtClean="0"/>
              <a:t>Did not time myself </a:t>
            </a:r>
          </a:p>
          <a:p>
            <a:r>
              <a:rPr lang="en-GB" dirty="0" smtClean="0"/>
              <a:t>No defined method of approaching an RCT paper</a:t>
            </a:r>
          </a:p>
          <a:p>
            <a:r>
              <a:rPr lang="en-GB" dirty="0" smtClean="0"/>
              <a:t>Did not discuss my answers with anyone </a:t>
            </a:r>
          </a:p>
          <a:p>
            <a:r>
              <a:rPr lang="en-GB" dirty="0" smtClean="0"/>
              <a:t>No study group</a:t>
            </a:r>
          </a:p>
          <a:p>
            <a:pPr>
              <a:buNone/>
            </a:pPr>
            <a:endParaRPr lang="en-GB" dirty="0" smtClean="0"/>
          </a:p>
          <a:p>
            <a:pPr>
              <a:buNone/>
            </a:pP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xmlns="" val="3459270447"/>
      </p:ext>
    </p:extLst>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 in the exam</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Spent too long reading the paper</a:t>
            </a:r>
          </a:p>
          <a:p>
            <a:r>
              <a:rPr lang="en-GB" dirty="0" smtClean="0"/>
              <a:t>Did not understand some of the questions</a:t>
            </a:r>
          </a:p>
          <a:p>
            <a:r>
              <a:rPr lang="en-GB" dirty="0" smtClean="0"/>
              <a:t>Did not provide the “So What” part to the answer</a:t>
            </a:r>
          </a:p>
          <a:p>
            <a:r>
              <a:rPr lang="en-GB" dirty="0" smtClean="0"/>
              <a:t>Did not look at marks allocation </a:t>
            </a:r>
          </a:p>
          <a:p>
            <a:pPr>
              <a:buNone/>
            </a:pPr>
            <a:r>
              <a:rPr lang="en-GB" b="1" u="sng" dirty="0" smtClean="0"/>
              <a:t>The result</a:t>
            </a:r>
          </a:p>
          <a:p>
            <a:r>
              <a:rPr lang="en-GB" dirty="0" smtClean="0"/>
              <a:t>Failed by 1.5 marks </a:t>
            </a:r>
          </a:p>
          <a:p>
            <a:r>
              <a:rPr lang="en-GB" dirty="0" smtClean="0"/>
              <a:t>Scored 0 on some basic descriptive questions</a:t>
            </a:r>
          </a:p>
          <a:p>
            <a:r>
              <a:rPr lang="en-GB" dirty="0" smtClean="0"/>
              <a:t>Totally ran out of time</a:t>
            </a:r>
          </a:p>
          <a:p>
            <a:endParaRPr lang="en-GB" dirty="0" smtClean="0"/>
          </a:p>
          <a:p>
            <a:pPr>
              <a:buNone/>
            </a:pPr>
            <a:endParaRPr lang="en-GB" dirty="0"/>
          </a:p>
        </p:txBody>
      </p:sp>
    </p:spTree>
    <p:extLst>
      <p:ext uri="{BB962C8B-B14F-4D97-AF65-F5344CB8AC3E}">
        <p14:creationId xmlns:p14="http://schemas.microsoft.com/office/powerpoint/2010/main" xmlns="" val="3087275094"/>
      </p:ext>
    </p:extLst>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2</a:t>
            </a:r>
            <a:r>
              <a:rPr lang="en-GB" baseline="30000" dirty="0" smtClean="0"/>
              <a:t>nd</a:t>
            </a:r>
            <a:r>
              <a:rPr lang="en-GB" dirty="0" smtClean="0"/>
              <a:t> time - What I did differently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Attended critical appraisal courses early (Easter onwards)</a:t>
            </a:r>
          </a:p>
          <a:p>
            <a:r>
              <a:rPr lang="en-GB" dirty="0" smtClean="0"/>
              <a:t>Got involved in a study group early to identify blind spots</a:t>
            </a:r>
          </a:p>
          <a:p>
            <a:r>
              <a:rPr lang="en-GB" dirty="0" smtClean="0"/>
              <a:t>Went through all the past question papers and articles</a:t>
            </a:r>
          </a:p>
          <a:p>
            <a:r>
              <a:rPr lang="en-GB" dirty="0" smtClean="0"/>
              <a:t>Got my RCT basics really clear</a:t>
            </a:r>
          </a:p>
          <a:p>
            <a:r>
              <a:rPr lang="en-GB" dirty="0" smtClean="0"/>
              <a:t>Used the statistics short answer questions to guide my basic understanding of RCT design </a:t>
            </a:r>
          </a:p>
          <a:p>
            <a:endParaRPr lang="en-GB" dirty="0" smtClean="0"/>
          </a:p>
          <a:p>
            <a:pPr>
              <a:buNone/>
            </a:pPr>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xmlns="" val="2545110306"/>
      </p:ext>
    </p:extLst>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 realised</a:t>
            </a:r>
            <a:endParaRPr lang="en-GB" dirty="0"/>
          </a:p>
        </p:txBody>
      </p:sp>
      <p:sp>
        <p:nvSpPr>
          <p:cNvPr id="3" name="Content Placeholder 2"/>
          <p:cNvSpPr>
            <a:spLocks noGrp="1"/>
          </p:cNvSpPr>
          <p:nvPr>
            <p:ph idx="1"/>
          </p:nvPr>
        </p:nvSpPr>
        <p:spPr/>
        <p:txBody>
          <a:bodyPr/>
          <a:lstStyle/>
          <a:p>
            <a:r>
              <a:rPr lang="en-GB" dirty="0" smtClean="0"/>
              <a:t>Practice...Practice...Practice</a:t>
            </a:r>
          </a:p>
          <a:p>
            <a:r>
              <a:rPr lang="en-GB" dirty="0" smtClean="0"/>
              <a:t>Timing...Timing....Timing</a:t>
            </a:r>
          </a:p>
          <a:p>
            <a:r>
              <a:rPr lang="en-GB" dirty="0" smtClean="0"/>
              <a:t>Have a structured approach to RCTs</a:t>
            </a:r>
          </a:p>
          <a:p>
            <a:r>
              <a:rPr lang="en-GB" dirty="0" smtClean="0"/>
              <a:t>Apply your method to any RCT</a:t>
            </a:r>
          </a:p>
          <a:p>
            <a:r>
              <a:rPr lang="en-GB" dirty="0" smtClean="0"/>
              <a:t>Pick up random trials-Lancet, NEJM and try your method to see if you can identify all the relevant information.</a:t>
            </a:r>
            <a:endParaRPr lang="en-GB" dirty="0"/>
          </a:p>
        </p:txBody>
      </p:sp>
    </p:spTree>
    <p:extLst>
      <p:ext uri="{BB962C8B-B14F-4D97-AF65-F5344CB8AC3E}">
        <p14:creationId xmlns:p14="http://schemas.microsoft.com/office/powerpoint/2010/main" xmlns="" val="562692051"/>
      </p:ext>
    </p:extLst>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Structured approach</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Population enrolled-Implications </a:t>
            </a:r>
          </a:p>
          <a:p>
            <a:r>
              <a:rPr lang="en-GB" dirty="0" smtClean="0"/>
              <a:t>Inc/</a:t>
            </a:r>
            <a:r>
              <a:rPr lang="en-GB" dirty="0" err="1" smtClean="0"/>
              <a:t>Exc</a:t>
            </a:r>
            <a:r>
              <a:rPr lang="en-GB" dirty="0" smtClean="0"/>
              <a:t> criteria-Implications</a:t>
            </a:r>
          </a:p>
          <a:p>
            <a:r>
              <a:rPr lang="en-GB" dirty="0" smtClean="0"/>
              <a:t>Randomisation-Implications</a:t>
            </a:r>
          </a:p>
          <a:p>
            <a:r>
              <a:rPr lang="en-GB" dirty="0" smtClean="0"/>
              <a:t>Blinding-Implications</a:t>
            </a:r>
          </a:p>
          <a:p>
            <a:r>
              <a:rPr lang="en-GB" dirty="0" smtClean="0"/>
              <a:t>Endpoints/</a:t>
            </a:r>
            <a:r>
              <a:rPr lang="en-GB" dirty="0" err="1" smtClean="0"/>
              <a:t>Results:Surrogate</a:t>
            </a:r>
            <a:r>
              <a:rPr lang="en-GB" dirty="0" smtClean="0"/>
              <a:t>/Hard-Implications</a:t>
            </a:r>
          </a:p>
          <a:p>
            <a:r>
              <a:rPr lang="en-GB" dirty="0" smtClean="0"/>
              <a:t>Drop outs-Implications</a:t>
            </a:r>
          </a:p>
          <a:p>
            <a:r>
              <a:rPr lang="en-GB" dirty="0" smtClean="0"/>
              <a:t>Statistics-Analysis sets, multiplicity, missing data-Implications</a:t>
            </a:r>
            <a:endParaRPr lang="en-GB" dirty="0"/>
          </a:p>
        </p:txBody>
      </p:sp>
    </p:spTree>
    <p:extLst>
      <p:ext uri="{BB962C8B-B14F-4D97-AF65-F5344CB8AC3E}">
        <p14:creationId xmlns:p14="http://schemas.microsoft.com/office/powerpoint/2010/main" xmlns="" val="1535050228"/>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Realisations from lots of practice</a:t>
            </a:r>
            <a:endParaRPr lang="en-GB" dirty="0"/>
          </a:p>
        </p:txBody>
      </p:sp>
      <p:sp>
        <p:nvSpPr>
          <p:cNvPr id="3" name="Content Placeholder 2"/>
          <p:cNvSpPr>
            <a:spLocks noGrp="1"/>
          </p:cNvSpPr>
          <p:nvPr>
            <p:ph idx="1"/>
          </p:nvPr>
        </p:nvSpPr>
        <p:spPr/>
        <p:txBody>
          <a:bodyPr/>
          <a:lstStyle/>
          <a:p>
            <a:r>
              <a:rPr lang="en-GB" dirty="0" smtClean="0"/>
              <a:t>Only a limited number of questions you can ask about an RCT.</a:t>
            </a:r>
          </a:p>
          <a:p>
            <a:r>
              <a:rPr lang="en-GB" dirty="0" smtClean="0"/>
              <a:t>If you time yourself properly, you should score well on the descriptive questions-Easy marks</a:t>
            </a:r>
          </a:p>
          <a:p>
            <a:r>
              <a:rPr lang="en-GB" dirty="0" smtClean="0"/>
              <a:t>Know Consort diagram very well-Practice doing it.</a:t>
            </a:r>
          </a:p>
          <a:p>
            <a:endParaRPr lang="en-GB" dirty="0" smtClean="0"/>
          </a:p>
        </p:txBody>
      </p:sp>
    </p:spTree>
    <p:extLst>
      <p:ext uri="{BB962C8B-B14F-4D97-AF65-F5344CB8AC3E}">
        <p14:creationId xmlns:p14="http://schemas.microsoft.com/office/powerpoint/2010/main" xmlns="" val="1018061233"/>
      </p:ext>
    </p:extLst>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Structured approach to re-design section</a:t>
            </a:r>
            <a:endParaRPr lang="en-GB" dirty="0"/>
          </a:p>
        </p:txBody>
      </p:sp>
      <p:sp>
        <p:nvSpPr>
          <p:cNvPr id="3" name="Content Placeholder 2"/>
          <p:cNvSpPr>
            <a:spLocks noGrp="1"/>
          </p:cNvSpPr>
          <p:nvPr>
            <p:ph idx="1"/>
          </p:nvPr>
        </p:nvSpPr>
        <p:spPr/>
        <p:txBody>
          <a:bodyPr>
            <a:normAutofit/>
          </a:bodyPr>
          <a:lstStyle/>
          <a:p>
            <a:r>
              <a:rPr lang="en-GB" dirty="0" smtClean="0"/>
              <a:t>Objectives and design (Sup/NI)</a:t>
            </a:r>
          </a:p>
          <a:p>
            <a:r>
              <a:rPr lang="en-GB" dirty="0" smtClean="0"/>
              <a:t>Population, Inc/</a:t>
            </a:r>
            <a:r>
              <a:rPr lang="en-GB" dirty="0" err="1" smtClean="0"/>
              <a:t>Exc</a:t>
            </a:r>
            <a:r>
              <a:rPr lang="en-GB" dirty="0" smtClean="0"/>
              <a:t> criteria</a:t>
            </a:r>
          </a:p>
          <a:p>
            <a:r>
              <a:rPr lang="en-GB" dirty="0" smtClean="0"/>
              <a:t>Comparator</a:t>
            </a:r>
          </a:p>
          <a:p>
            <a:r>
              <a:rPr lang="en-GB" dirty="0" smtClean="0"/>
              <a:t>Randomisation/Blinding</a:t>
            </a:r>
          </a:p>
          <a:p>
            <a:r>
              <a:rPr lang="en-GB" dirty="0" smtClean="0"/>
              <a:t>Endpoints</a:t>
            </a:r>
          </a:p>
          <a:p>
            <a:r>
              <a:rPr lang="en-GB" dirty="0" smtClean="0"/>
              <a:t>Statistics: Pre-specification of datasets, Missing data, Interim analysis, Multiplicity</a:t>
            </a:r>
            <a:endParaRPr lang="en-GB" dirty="0"/>
          </a:p>
        </p:txBody>
      </p:sp>
    </p:spTree>
    <p:extLst>
      <p:ext uri="{BB962C8B-B14F-4D97-AF65-F5344CB8AC3E}">
        <p14:creationId xmlns:p14="http://schemas.microsoft.com/office/powerpoint/2010/main" xmlns="" val="3207558439"/>
      </p:ext>
    </p:extLst>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3">
            <a:alpha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2492896"/>
            <a:ext cx="7772400" cy="1500187"/>
          </a:xfrm>
        </p:spPr>
        <p:txBody>
          <a:bodyPr/>
          <a:lstStyle/>
          <a:p>
            <a:pPr lvl="0" algn="ctr"/>
            <a:r>
              <a:rPr lang="en-GB" sz="4400" dirty="0"/>
              <a:t>Faculty Education Day</a:t>
            </a:r>
          </a:p>
          <a:p>
            <a:pPr algn="ctr"/>
            <a:r>
              <a:rPr lang="en-GB" sz="4400" dirty="0" smtClean="0">
                <a:solidFill>
                  <a:schemeClr val="bg1"/>
                </a:solidFill>
              </a:rPr>
              <a:t>Examiner’s </a:t>
            </a:r>
            <a:br>
              <a:rPr lang="en-GB" sz="4400" dirty="0" smtClean="0">
                <a:solidFill>
                  <a:schemeClr val="bg1"/>
                </a:solidFill>
              </a:rPr>
            </a:br>
            <a:r>
              <a:rPr lang="en-GB" sz="4400" dirty="0" smtClean="0">
                <a:solidFill>
                  <a:schemeClr val="bg1"/>
                </a:solidFill>
              </a:rPr>
              <a:t>Concluding Remarks</a:t>
            </a:r>
            <a:endParaRPr lang="en-GB" sz="4400" dirty="0">
              <a:solidFill>
                <a:schemeClr val="bg1"/>
              </a:solidFill>
            </a:endParaRPr>
          </a:p>
        </p:txBody>
      </p:sp>
      <p:sp>
        <p:nvSpPr>
          <p:cNvPr id="4" name="Text Placeholder 2"/>
          <p:cNvSpPr txBox="1">
            <a:spLocks/>
          </p:cNvSpPr>
          <p:nvPr/>
        </p:nvSpPr>
        <p:spPr bwMode="auto">
          <a:xfrm>
            <a:off x="323528" y="4797152"/>
            <a:ext cx="8712968"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spcBef>
                <a:spcPct val="20000"/>
              </a:spcBef>
              <a:defRPr/>
            </a:pPr>
            <a:endParaRPr lang="en-GB" sz="2800" kern="0" dirty="0" smtClean="0">
              <a:solidFill>
                <a:srgbClr val="007BF6"/>
              </a:solidFill>
              <a:latin typeface="Arial" pitchFamily="34" charset="0"/>
              <a:cs typeface="Arial" pitchFamily="34" charset="0"/>
            </a:endParaRPr>
          </a:p>
        </p:txBody>
      </p:sp>
    </p:spTree>
    <p:extLst>
      <p:ext uri="{BB962C8B-B14F-4D97-AF65-F5344CB8AC3E}">
        <p14:creationId xmlns:p14="http://schemas.microsoft.com/office/powerpoint/2010/main" xmlns="" val="1471631403"/>
      </p:ext>
    </p:extLst>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smtClean="0"/>
              <a:t>CAP summary</a:t>
            </a:r>
            <a:endParaRPr lang="en-GB" sz="3600" dirty="0"/>
          </a:p>
        </p:txBody>
      </p:sp>
      <p:sp>
        <p:nvSpPr>
          <p:cNvPr id="4099" name="Rectangle 3"/>
          <p:cNvSpPr>
            <a:spLocks noGrp="1" noChangeArrowheads="1"/>
          </p:cNvSpPr>
          <p:nvPr>
            <p:ph idx="1"/>
          </p:nvPr>
        </p:nvSpPr>
        <p:spPr>
          <a:xfrm>
            <a:off x="755576" y="1475656"/>
            <a:ext cx="7560840" cy="5049688"/>
          </a:xfrm>
        </p:spPr>
        <p:txBody>
          <a:bodyPr/>
          <a:lstStyle/>
          <a:p>
            <a:pPr algn="l">
              <a:buFont typeface="Arial" pitchFamily="34" charset="0"/>
              <a:buChar char="•"/>
            </a:pPr>
            <a:r>
              <a:rPr lang="en-US" dirty="0" smtClean="0"/>
              <a:t>Read the whole paper provided</a:t>
            </a:r>
          </a:p>
          <a:p>
            <a:pPr lvl="1">
              <a:buFont typeface="Courier New" panose="02070309020205020404" pitchFamily="49" charset="0"/>
              <a:buChar char="o"/>
            </a:pPr>
            <a:r>
              <a:rPr lang="en-US" dirty="0" smtClean="0"/>
              <a:t>don’t just try to look through for the answers</a:t>
            </a:r>
          </a:p>
          <a:p>
            <a:pPr lvl="1">
              <a:buFont typeface="Courier New" panose="02070309020205020404" pitchFamily="49" charset="0"/>
              <a:buChar char="o"/>
            </a:pPr>
            <a:r>
              <a:rPr lang="en-US" dirty="0"/>
              <a:t>d</a:t>
            </a:r>
            <a:r>
              <a:rPr lang="en-US" dirty="0" smtClean="0"/>
              <a:t>on’t worry about anything blacked out (redacted)</a:t>
            </a:r>
            <a:br>
              <a:rPr lang="en-US" dirty="0" smtClean="0"/>
            </a:br>
            <a:endParaRPr lang="en-US" dirty="0" smtClean="0"/>
          </a:p>
          <a:p>
            <a:pPr>
              <a:buFont typeface="Arial" pitchFamily="34" charset="0"/>
              <a:buChar char="•"/>
            </a:pPr>
            <a:r>
              <a:rPr lang="en-US" dirty="0"/>
              <a:t>Read the </a:t>
            </a:r>
            <a:r>
              <a:rPr lang="en-US" dirty="0" smtClean="0"/>
              <a:t>question</a:t>
            </a:r>
          </a:p>
          <a:p>
            <a:pPr lvl="1">
              <a:buFont typeface="Courier New" panose="02070309020205020404" pitchFamily="49" charset="0"/>
              <a:buChar char="o"/>
            </a:pPr>
            <a:r>
              <a:rPr lang="en-US" dirty="0" smtClean="0"/>
              <a:t>valid </a:t>
            </a:r>
            <a:r>
              <a:rPr lang="en-US" dirty="0"/>
              <a:t>comments not </a:t>
            </a:r>
            <a:r>
              <a:rPr lang="en-US" dirty="0">
                <a:solidFill>
                  <a:srgbClr val="007BF6"/>
                </a:solidFill>
              </a:rPr>
              <a:t>addressing</a:t>
            </a:r>
            <a:r>
              <a:rPr lang="en-US" dirty="0"/>
              <a:t> the question will not score any </a:t>
            </a:r>
            <a:r>
              <a:rPr lang="en-US" dirty="0" smtClean="0"/>
              <a:t>marks</a:t>
            </a:r>
          </a:p>
        </p:txBody>
      </p:sp>
    </p:spTree>
    <p:extLst>
      <p:ext uri="{BB962C8B-B14F-4D97-AF65-F5344CB8AC3E}">
        <p14:creationId xmlns:p14="http://schemas.microsoft.com/office/powerpoint/2010/main" xmlns="" val="267369438"/>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bwMode="auto">
          <a:xfrm>
            <a:off x="762000" y="152400"/>
            <a:ext cx="7772400" cy="1143000"/>
          </a:xfrm>
          <a:prstGeom prst="rect">
            <a:avLst/>
          </a:prstGeom>
          <a:noFill/>
          <a:ln>
            <a:miter lim="800000"/>
            <a:headEnd/>
            <a:tailEnd/>
          </a:ln>
        </p:spPr>
        <p:txBody>
          <a:bodyPr/>
          <a:lstStyle/>
          <a:p>
            <a:pPr eaLnBrk="1" hangingPunct="1"/>
            <a:r>
              <a:rPr lang="en-US" sz="3200" dirty="0" smtClean="0"/>
              <a:t>CAP Introduction </a:t>
            </a:r>
            <a:endParaRPr lang="en-GB" sz="3200" dirty="0" smtClean="0">
              <a:solidFill>
                <a:srgbClr val="FFFF66"/>
              </a:solidFill>
            </a:endParaRPr>
          </a:p>
        </p:txBody>
      </p:sp>
      <p:sp>
        <p:nvSpPr>
          <p:cNvPr id="97283" name="Rectangle 3"/>
          <p:cNvSpPr>
            <a:spLocks noGrp="1" noChangeArrowheads="1"/>
          </p:cNvSpPr>
          <p:nvPr>
            <p:ph type="body" idx="4294967295"/>
          </p:nvPr>
        </p:nvSpPr>
        <p:spPr>
          <a:xfrm>
            <a:off x="755576" y="857250"/>
            <a:ext cx="8216974" cy="6000750"/>
          </a:xfrm>
        </p:spPr>
        <p:txBody>
          <a:bodyPr/>
          <a:lstStyle/>
          <a:p>
            <a:pPr eaLnBrk="1" hangingPunct="1">
              <a:lnSpc>
                <a:spcPct val="90000"/>
              </a:lnSpc>
            </a:pPr>
            <a:endParaRPr lang="en-GB" sz="3000" dirty="0" smtClean="0"/>
          </a:p>
          <a:p>
            <a:pPr eaLnBrk="1" hangingPunct="1">
              <a:lnSpc>
                <a:spcPct val="90000"/>
              </a:lnSpc>
            </a:pPr>
            <a:r>
              <a:rPr lang="en-GB" sz="2800" dirty="0"/>
              <a:t>Tests ability to read and critique a paper</a:t>
            </a:r>
          </a:p>
          <a:p>
            <a:pPr eaLnBrk="1" hangingPunct="1">
              <a:lnSpc>
                <a:spcPct val="90000"/>
              </a:lnSpc>
            </a:pPr>
            <a:r>
              <a:rPr lang="en-GB" sz="2800" dirty="0"/>
              <a:t>Fundamental requirement whatever discipline in pharmaceutical medicine you work in</a:t>
            </a:r>
          </a:p>
          <a:p>
            <a:pPr eaLnBrk="1" hangingPunct="1">
              <a:lnSpc>
                <a:spcPct val="90000"/>
              </a:lnSpc>
            </a:pPr>
            <a:r>
              <a:rPr lang="en-GB" sz="3000" dirty="0" smtClean="0"/>
              <a:t>~ 13 questions (40% factual, 60% critique)</a:t>
            </a:r>
            <a:endParaRPr lang="en-GB" sz="2800" dirty="0" smtClean="0"/>
          </a:p>
          <a:p>
            <a:pPr eaLnBrk="1" hangingPunct="1">
              <a:lnSpc>
                <a:spcPct val="90000"/>
              </a:lnSpc>
            </a:pPr>
            <a:r>
              <a:rPr lang="en-GB" sz="3000" dirty="0" smtClean="0"/>
              <a:t>No requirement for all questions to be answered – but lose marks if you don’t!</a:t>
            </a:r>
          </a:p>
          <a:p>
            <a:pPr lvl="1" eaLnBrk="1" hangingPunct="1">
              <a:lnSpc>
                <a:spcPct val="90000"/>
              </a:lnSpc>
            </a:pPr>
            <a:r>
              <a:rPr lang="en-GB" sz="2600" dirty="0" smtClean="0"/>
              <a:t>time allowed 2½ hours</a:t>
            </a:r>
          </a:p>
          <a:p>
            <a:pPr lvl="1" eaLnBrk="1" hangingPunct="1">
              <a:lnSpc>
                <a:spcPct val="90000"/>
              </a:lnSpc>
            </a:pPr>
            <a:r>
              <a:rPr lang="en-GB" sz="2600" dirty="0"/>
              <a:t>q</a:t>
            </a:r>
            <a:r>
              <a:rPr lang="en-GB" sz="2600" dirty="0" smtClean="0"/>
              <a:t>uestion paper and article given at same time</a:t>
            </a:r>
            <a:endParaRPr lang="en-GB" dirty="0" smtClean="0"/>
          </a:p>
          <a:p>
            <a:pPr eaLnBrk="1" hangingPunct="1">
              <a:lnSpc>
                <a:spcPct val="90000"/>
              </a:lnSpc>
            </a:pPr>
            <a:r>
              <a:rPr lang="en-GB" sz="3000" dirty="0" smtClean="0"/>
              <a:t>Answer in bullet form style please! </a:t>
            </a:r>
            <a:br>
              <a:rPr lang="en-GB" sz="3000" dirty="0" smtClean="0"/>
            </a:br>
            <a:r>
              <a:rPr lang="en-GB" sz="3000" dirty="0" smtClean="0"/>
              <a:t>(no essays)</a:t>
            </a:r>
          </a:p>
        </p:txBody>
      </p:sp>
    </p:spTree>
    <p:extLst>
      <p:ext uri="{BB962C8B-B14F-4D97-AF65-F5344CB8AC3E}">
        <p14:creationId xmlns:p14="http://schemas.microsoft.com/office/powerpoint/2010/main" xmlns="" val="2852598300"/>
      </p:ext>
    </p:extLst>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smtClean="0"/>
              <a:t>CAP summary</a:t>
            </a:r>
            <a:endParaRPr lang="en-GB" sz="3600" dirty="0"/>
          </a:p>
        </p:txBody>
      </p:sp>
      <p:sp>
        <p:nvSpPr>
          <p:cNvPr id="4099" name="Rectangle 3"/>
          <p:cNvSpPr>
            <a:spLocks noGrp="1" noChangeArrowheads="1"/>
          </p:cNvSpPr>
          <p:nvPr>
            <p:ph idx="1"/>
          </p:nvPr>
        </p:nvSpPr>
        <p:spPr>
          <a:xfrm>
            <a:off x="755576" y="1475656"/>
            <a:ext cx="7560840" cy="5049688"/>
          </a:xfrm>
        </p:spPr>
        <p:txBody>
          <a:bodyPr/>
          <a:lstStyle/>
          <a:p>
            <a:pPr algn="l">
              <a:buFont typeface="Arial" pitchFamily="34" charset="0"/>
              <a:buChar char="•"/>
            </a:pPr>
            <a:r>
              <a:rPr lang="en-US" dirty="0" smtClean="0"/>
              <a:t>Answers should be concise and in bullet point format</a:t>
            </a:r>
            <a:br>
              <a:rPr lang="en-US" dirty="0" smtClean="0"/>
            </a:br>
            <a:endParaRPr lang="en-US" dirty="0" smtClean="0"/>
          </a:p>
          <a:p>
            <a:pPr>
              <a:buFont typeface="Arial" pitchFamily="34" charset="0"/>
              <a:buChar char="•"/>
            </a:pPr>
            <a:r>
              <a:rPr lang="en-US" dirty="0" smtClean="0">
                <a:solidFill>
                  <a:srgbClr val="007BF6"/>
                </a:solidFill>
              </a:rPr>
              <a:t>Note </a:t>
            </a:r>
            <a:r>
              <a:rPr lang="en-US" dirty="0">
                <a:solidFill>
                  <a:srgbClr val="007BF6"/>
                </a:solidFill>
              </a:rPr>
              <a:t>the number of marks </a:t>
            </a:r>
            <a:r>
              <a:rPr lang="en-US" dirty="0" smtClean="0">
                <a:solidFill>
                  <a:srgbClr val="007BF6"/>
                </a:solidFill>
              </a:rPr>
              <a:t>available</a:t>
            </a:r>
          </a:p>
          <a:p>
            <a:pPr lvl="1">
              <a:buFont typeface="Courier New" panose="02070309020205020404" pitchFamily="49" charset="0"/>
              <a:buChar char="o"/>
            </a:pPr>
            <a:r>
              <a:rPr lang="en-US" dirty="0" smtClean="0">
                <a:solidFill>
                  <a:srgbClr val="007BF6"/>
                </a:solidFill>
              </a:rPr>
              <a:t>the content of the answer should be roughly proportional to the marks available</a:t>
            </a:r>
          </a:p>
        </p:txBody>
      </p:sp>
    </p:spTree>
    <p:extLst>
      <p:ext uri="{BB962C8B-B14F-4D97-AF65-F5344CB8AC3E}">
        <p14:creationId xmlns:p14="http://schemas.microsoft.com/office/powerpoint/2010/main" xmlns="" val="1049231143"/>
      </p:ext>
    </p:extLst>
  </p:cSld>
  <p:clrMapOvr>
    <a:masterClrMapping/>
  </p:clrMapOvr>
  <p:transition>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CAP summary</a:t>
            </a:r>
          </a:p>
        </p:txBody>
      </p:sp>
      <p:sp>
        <p:nvSpPr>
          <p:cNvPr id="4099" name="Rectangle 3"/>
          <p:cNvSpPr>
            <a:spLocks noGrp="1" noChangeArrowheads="1"/>
          </p:cNvSpPr>
          <p:nvPr>
            <p:ph idx="1"/>
          </p:nvPr>
        </p:nvSpPr>
        <p:spPr>
          <a:xfrm>
            <a:off x="755576" y="1475656"/>
            <a:ext cx="7560840" cy="5049688"/>
          </a:xfrm>
        </p:spPr>
        <p:txBody>
          <a:bodyPr/>
          <a:lstStyle/>
          <a:p>
            <a:pPr>
              <a:buFont typeface="Arial" pitchFamily="34" charset="0"/>
              <a:buChar char="•"/>
            </a:pPr>
            <a:r>
              <a:rPr lang="en-US" dirty="0">
                <a:solidFill>
                  <a:srgbClr val="007BF6"/>
                </a:solidFill>
              </a:rPr>
              <a:t>Understand common </a:t>
            </a:r>
            <a:r>
              <a:rPr lang="en-US" dirty="0" smtClean="0">
                <a:solidFill>
                  <a:srgbClr val="007BF6"/>
                </a:solidFill>
              </a:rPr>
              <a:t>terms:</a:t>
            </a:r>
          </a:p>
          <a:p>
            <a:pPr lvl="1">
              <a:buFont typeface="Courier New" panose="02070309020205020404" pitchFamily="49" charset="0"/>
              <a:buChar char="o"/>
            </a:pPr>
            <a:r>
              <a:rPr lang="en-US" dirty="0" smtClean="0">
                <a:solidFill>
                  <a:srgbClr val="007BF6"/>
                </a:solidFill>
              </a:rPr>
              <a:t>design </a:t>
            </a:r>
            <a:r>
              <a:rPr lang="en-US" dirty="0">
                <a:solidFill>
                  <a:srgbClr val="007BF6"/>
                </a:solidFill>
              </a:rPr>
              <a:t>of </a:t>
            </a:r>
            <a:r>
              <a:rPr lang="en-US" dirty="0" smtClean="0">
                <a:solidFill>
                  <a:srgbClr val="007BF6"/>
                </a:solidFill>
              </a:rPr>
              <a:t>study</a:t>
            </a:r>
          </a:p>
          <a:p>
            <a:pPr lvl="1">
              <a:buFont typeface="Courier New" panose="02070309020205020404" pitchFamily="49" charset="0"/>
              <a:buChar char="o"/>
            </a:pPr>
            <a:r>
              <a:rPr lang="en-US" dirty="0" smtClean="0">
                <a:solidFill>
                  <a:srgbClr val="007BF6"/>
                </a:solidFill>
              </a:rPr>
              <a:t>“</a:t>
            </a:r>
            <a:r>
              <a:rPr lang="en-US" dirty="0">
                <a:solidFill>
                  <a:srgbClr val="007BF6"/>
                </a:solidFill>
              </a:rPr>
              <a:t>in lay terms</a:t>
            </a:r>
            <a:r>
              <a:rPr lang="en-US" dirty="0" smtClean="0">
                <a:solidFill>
                  <a:srgbClr val="007BF6"/>
                </a:solidFill>
              </a:rPr>
              <a:t>”</a:t>
            </a:r>
          </a:p>
          <a:p>
            <a:pPr lvl="1">
              <a:buFont typeface="Courier New" panose="02070309020205020404" pitchFamily="49" charset="0"/>
              <a:buChar char="o"/>
            </a:pPr>
            <a:r>
              <a:rPr lang="en-US" dirty="0" smtClean="0">
                <a:solidFill>
                  <a:srgbClr val="007BF6"/>
                </a:solidFill>
              </a:rPr>
              <a:t>disposition </a:t>
            </a:r>
            <a:r>
              <a:rPr lang="en-US" dirty="0">
                <a:solidFill>
                  <a:srgbClr val="007BF6"/>
                </a:solidFill>
              </a:rPr>
              <a:t>of </a:t>
            </a:r>
            <a:r>
              <a:rPr lang="en-US" dirty="0" smtClean="0">
                <a:solidFill>
                  <a:srgbClr val="007BF6"/>
                </a:solidFill>
              </a:rPr>
              <a:t>subjects</a:t>
            </a:r>
            <a:br>
              <a:rPr lang="en-US" dirty="0" smtClean="0">
                <a:solidFill>
                  <a:srgbClr val="007BF6"/>
                </a:solidFill>
              </a:rPr>
            </a:br>
            <a:endParaRPr lang="en-US" dirty="0">
              <a:solidFill>
                <a:srgbClr val="007BF6"/>
              </a:solidFill>
            </a:endParaRPr>
          </a:p>
          <a:p>
            <a:pPr>
              <a:buFont typeface="Arial" pitchFamily="34" charset="0"/>
              <a:buChar char="•"/>
            </a:pPr>
            <a:r>
              <a:rPr lang="en-US" dirty="0">
                <a:solidFill>
                  <a:srgbClr val="007BF6"/>
                </a:solidFill>
              </a:rPr>
              <a:t>For the “critique” questions – </a:t>
            </a:r>
            <a:endParaRPr lang="en-US" dirty="0" smtClean="0">
              <a:solidFill>
                <a:srgbClr val="007BF6"/>
              </a:solidFill>
            </a:endParaRPr>
          </a:p>
          <a:p>
            <a:pPr lvl="1">
              <a:buFont typeface="Courier New" panose="02070309020205020404" pitchFamily="49" charset="0"/>
              <a:buChar char="o"/>
            </a:pPr>
            <a:r>
              <a:rPr lang="en-US" dirty="0" smtClean="0">
                <a:solidFill>
                  <a:srgbClr val="007BF6"/>
                </a:solidFill>
              </a:rPr>
              <a:t>don’t </a:t>
            </a:r>
            <a:r>
              <a:rPr lang="en-US" dirty="0">
                <a:solidFill>
                  <a:srgbClr val="007BF6"/>
                </a:solidFill>
              </a:rPr>
              <a:t>just give </a:t>
            </a:r>
            <a:r>
              <a:rPr lang="en-US" dirty="0" smtClean="0">
                <a:solidFill>
                  <a:srgbClr val="007BF6"/>
                </a:solidFill>
              </a:rPr>
              <a:t>statements of fact </a:t>
            </a:r>
            <a:r>
              <a:rPr lang="en-US" dirty="0">
                <a:solidFill>
                  <a:srgbClr val="007BF6"/>
                </a:solidFill>
              </a:rPr>
              <a:t>without the “so what</a:t>
            </a:r>
            <a:r>
              <a:rPr lang="en-US" dirty="0" smtClean="0">
                <a:solidFill>
                  <a:srgbClr val="007BF6"/>
                </a:solidFill>
              </a:rPr>
              <a:t>” or “why”</a:t>
            </a:r>
          </a:p>
          <a:p>
            <a:pPr lvl="1">
              <a:buFont typeface="Courier New" panose="02070309020205020404" pitchFamily="49" charset="0"/>
              <a:buChar char="o"/>
            </a:pPr>
            <a:r>
              <a:rPr lang="en-US" dirty="0">
                <a:solidFill>
                  <a:srgbClr val="007BF6"/>
                </a:solidFill>
              </a:rPr>
              <a:t>c</a:t>
            </a:r>
            <a:r>
              <a:rPr lang="en-US" dirty="0" smtClean="0">
                <a:solidFill>
                  <a:srgbClr val="007BF6"/>
                </a:solidFill>
              </a:rPr>
              <a:t>omments can be about positive as well as negative aspects</a:t>
            </a:r>
            <a:endParaRPr lang="en-GB" dirty="0">
              <a:solidFill>
                <a:srgbClr val="007BF6"/>
              </a:solidFill>
            </a:endParaRPr>
          </a:p>
          <a:p>
            <a:pPr algn="l">
              <a:buFont typeface="Arial" pitchFamily="34" charset="0"/>
              <a:buChar char="•"/>
            </a:pPr>
            <a:endParaRPr lang="en-US" dirty="0" smtClean="0">
              <a:solidFill>
                <a:srgbClr val="007BF6"/>
              </a:solidFill>
            </a:endParaRPr>
          </a:p>
        </p:txBody>
      </p:sp>
    </p:spTree>
    <p:extLst>
      <p:ext uri="{BB962C8B-B14F-4D97-AF65-F5344CB8AC3E}">
        <p14:creationId xmlns:p14="http://schemas.microsoft.com/office/powerpoint/2010/main" xmlns="" val="583978360"/>
      </p:ext>
    </p:extLst>
  </p:cSld>
  <p:clrMapOvr>
    <a:masterClrMapping/>
  </p:clrMapOvr>
  <p:transition>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CAP summary</a:t>
            </a:r>
          </a:p>
        </p:txBody>
      </p:sp>
      <p:sp>
        <p:nvSpPr>
          <p:cNvPr id="4099" name="Rectangle 3"/>
          <p:cNvSpPr>
            <a:spLocks noGrp="1" noChangeArrowheads="1"/>
          </p:cNvSpPr>
          <p:nvPr>
            <p:ph idx="1"/>
          </p:nvPr>
        </p:nvSpPr>
        <p:spPr>
          <a:xfrm>
            <a:off x="755576" y="1475656"/>
            <a:ext cx="7560840" cy="5049688"/>
          </a:xfrm>
        </p:spPr>
        <p:txBody>
          <a:bodyPr/>
          <a:lstStyle/>
          <a:p>
            <a:r>
              <a:rPr lang="en-GB" dirty="0"/>
              <a:t>Use past questions to guide </a:t>
            </a:r>
            <a:r>
              <a:rPr lang="en-GB" dirty="0" smtClean="0"/>
              <a:t>technique</a:t>
            </a:r>
          </a:p>
          <a:p>
            <a:pPr lvl="1">
              <a:buFont typeface="Courier New" panose="02070309020205020404" pitchFamily="49" charset="0"/>
              <a:buChar char="o"/>
            </a:pPr>
            <a:r>
              <a:rPr lang="en-GB" dirty="0" smtClean="0"/>
              <a:t>but it won’t always be a RCT</a:t>
            </a:r>
          </a:p>
          <a:p>
            <a:pPr lvl="1">
              <a:buFont typeface="Courier New" panose="02070309020205020404" pitchFamily="49" charset="0"/>
              <a:buChar char="o"/>
            </a:pPr>
            <a:r>
              <a:rPr lang="en-GB" dirty="0"/>
              <a:t>q</a:t>
            </a:r>
            <a:r>
              <a:rPr lang="en-GB" dirty="0" smtClean="0"/>
              <a:t>uestions might not always be the same year on year</a:t>
            </a:r>
            <a:br>
              <a:rPr lang="en-GB" dirty="0" smtClean="0"/>
            </a:br>
            <a:endParaRPr lang="en-GB" dirty="0"/>
          </a:p>
          <a:p>
            <a:r>
              <a:rPr lang="en-GB" dirty="0"/>
              <a:t>Remember the “so what</a:t>
            </a:r>
            <a:r>
              <a:rPr lang="en-GB" dirty="0" smtClean="0"/>
              <a:t>”</a:t>
            </a:r>
            <a:br>
              <a:rPr lang="en-GB" dirty="0" smtClean="0"/>
            </a:br>
            <a:endParaRPr lang="en-GB" dirty="0"/>
          </a:p>
          <a:p>
            <a:pPr marL="0" indent="0">
              <a:buNone/>
            </a:pPr>
            <a:r>
              <a:rPr lang="en-GB" dirty="0" smtClean="0">
                <a:solidFill>
                  <a:srgbClr val="007BF6"/>
                </a:solidFill>
              </a:rPr>
              <a:t/>
            </a:r>
            <a:br>
              <a:rPr lang="en-GB" dirty="0" smtClean="0">
                <a:solidFill>
                  <a:srgbClr val="007BF6"/>
                </a:solidFill>
              </a:rPr>
            </a:br>
            <a:endParaRPr lang="en-US" dirty="0" smtClean="0">
              <a:solidFill>
                <a:srgbClr val="007BF6"/>
              </a:solidFill>
            </a:endParaRPr>
          </a:p>
        </p:txBody>
      </p:sp>
    </p:spTree>
    <p:extLst>
      <p:ext uri="{BB962C8B-B14F-4D97-AF65-F5344CB8AC3E}">
        <p14:creationId xmlns:p14="http://schemas.microsoft.com/office/powerpoint/2010/main" xmlns="" val="2864413129"/>
      </p:ext>
    </p:extLst>
  </p:cSld>
  <p:clrMapOvr>
    <a:masterClrMapping/>
  </p:clrMapOvr>
  <p:transition>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332656"/>
            <a:ext cx="7992888" cy="1143000"/>
          </a:xfrm>
        </p:spPr>
        <p:txBody>
          <a:bodyPr/>
          <a:lstStyle/>
          <a:p>
            <a:r>
              <a:rPr lang="en-GB" sz="3600" dirty="0"/>
              <a:t>CAP summary</a:t>
            </a:r>
          </a:p>
        </p:txBody>
      </p:sp>
      <p:sp>
        <p:nvSpPr>
          <p:cNvPr id="4099" name="Rectangle 3"/>
          <p:cNvSpPr>
            <a:spLocks noGrp="1" noChangeArrowheads="1"/>
          </p:cNvSpPr>
          <p:nvPr>
            <p:ph idx="1"/>
          </p:nvPr>
        </p:nvSpPr>
        <p:spPr>
          <a:xfrm>
            <a:off x="755576" y="1475656"/>
            <a:ext cx="7560840" cy="5049688"/>
          </a:xfrm>
        </p:spPr>
        <p:txBody>
          <a:bodyPr/>
          <a:lstStyle/>
          <a:p>
            <a:r>
              <a:rPr lang="en-GB" dirty="0" smtClean="0"/>
              <a:t>This </a:t>
            </a:r>
            <a:r>
              <a:rPr lang="en-GB" dirty="0"/>
              <a:t>is a technique </a:t>
            </a:r>
            <a:r>
              <a:rPr lang="en-GB" dirty="0" smtClean="0"/>
              <a:t>paper</a:t>
            </a:r>
          </a:p>
          <a:p>
            <a:pPr lvl="1">
              <a:buFont typeface="Courier New" panose="02070309020205020404" pitchFamily="49" charset="0"/>
              <a:buChar char="o"/>
            </a:pPr>
            <a:r>
              <a:rPr lang="en-GB" dirty="0" smtClean="0"/>
              <a:t>… </a:t>
            </a:r>
            <a:r>
              <a:rPr lang="en-GB" dirty="0"/>
              <a:t>so practice, practice, </a:t>
            </a:r>
            <a:r>
              <a:rPr lang="en-GB" dirty="0" smtClean="0"/>
              <a:t>practice</a:t>
            </a:r>
            <a:br>
              <a:rPr lang="en-GB" dirty="0" smtClean="0"/>
            </a:br>
            <a:r>
              <a:rPr lang="en-GB" dirty="0" smtClean="0"/>
              <a:t/>
            </a:r>
            <a:br>
              <a:rPr lang="en-GB" dirty="0" smtClean="0"/>
            </a:br>
            <a:endParaRPr lang="en-GB" dirty="0" smtClean="0"/>
          </a:p>
          <a:p>
            <a:r>
              <a:rPr lang="en-GB" dirty="0" smtClean="0">
                <a:solidFill>
                  <a:srgbClr val="007BF6"/>
                </a:solidFill>
              </a:rPr>
              <a:t>There is no quota to pass / fail</a:t>
            </a:r>
          </a:p>
          <a:p>
            <a:pPr lvl="1">
              <a:buFont typeface="Courier New" panose="02070309020205020404" pitchFamily="49" charset="0"/>
              <a:buChar char="o"/>
            </a:pPr>
            <a:r>
              <a:rPr lang="en-GB" dirty="0" smtClean="0">
                <a:solidFill>
                  <a:srgbClr val="007BF6"/>
                </a:solidFill>
              </a:rPr>
              <a:t>…it is up to you</a:t>
            </a:r>
            <a:br>
              <a:rPr lang="en-GB" dirty="0" smtClean="0">
                <a:solidFill>
                  <a:srgbClr val="007BF6"/>
                </a:solidFill>
              </a:rPr>
            </a:br>
            <a:r>
              <a:rPr lang="en-GB" dirty="0" smtClean="0">
                <a:solidFill>
                  <a:srgbClr val="007BF6"/>
                </a:solidFill>
              </a:rPr>
              <a:t/>
            </a:r>
            <a:br>
              <a:rPr lang="en-GB" dirty="0" smtClean="0">
                <a:solidFill>
                  <a:srgbClr val="007BF6"/>
                </a:solidFill>
              </a:rPr>
            </a:br>
            <a:endParaRPr lang="en-US" dirty="0" smtClean="0">
              <a:solidFill>
                <a:srgbClr val="007BF6"/>
              </a:solidFill>
            </a:endParaRPr>
          </a:p>
        </p:txBody>
      </p:sp>
    </p:spTree>
    <p:extLst>
      <p:ext uri="{BB962C8B-B14F-4D97-AF65-F5344CB8AC3E}">
        <p14:creationId xmlns:p14="http://schemas.microsoft.com/office/powerpoint/2010/main" xmlns="" val="155724957"/>
      </p:ext>
    </p:extLst>
  </p:cSld>
  <p:clrMapOvr>
    <a:masterClrMapping/>
  </p:clrMapOvr>
  <p:transition>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finally</a:t>
            </a:r>
            <a:br>
              <a:rPr lang="en-GB" dirty="0" smtClean="0"/>
            </a:br>
            <a:r>
              <a:rPr lang="en-GB" dirty="0" smtClean="0"/>
              <a:t>…to those sitting the DPM </a:t>
            </a:r>
            <a:endParaRPr lang="en-GB" dirty="0"/>
          </a:p>
        </p:txBody>
      </p:sp>
      <p:sp>
        <p:nvSpPr>
          <p:cNvPr id="3" name="Content Placeholder 2"/>
          <p:cNvSpPr>
            <a:spLocks noGrp="1"/>
          </p:cNvSpPr>
          <p:nvPr>
            <p:ph idx="1"/>
          </p:nvPr>
        </p:nvSpPr>
        <p:spPr/>
        <p:txBody>
          <a:bodyPr/>
          <a:lstStyle/>
          <a:p>
            <a:pPr marL="0" indent="0">
              <a:buNone/>
            </a:pPr>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79712" y="2060848"/>
            <a:ext cx="4807295" cy="4320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343181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Introduction </a:t>
            </a:r>
            <a:endParaRPr lang="en-GB" dirty="0"/>
          </a:p>
        </p:txBody>
      </p:sp>
      <p:sp>
        <p:nvSpPr>
          <p:cNvPr id="3" name="Content Placeholder 2"/>
          <p:cNvSpPr>
            <a:spLocks noGrp="1"/>
          </p:cNvSpPr>
          <p:nvPr>
            <p:ph idx="1"/>
          </p:nvPr>
        </p:nvSpPr>
        <p:spPr/>
        <p:txBody>
          <a:bodyPr/>
          <a:lstStyle/>
          <a:p>
            <a:r>
              <a:rPr lang="en-GB" dirty="0"/>
              <a:t>Pass or Fail since 2013 </a:t>
            </a:r>
            <a:r>
              <a:rPr lang="en-GB" dirty="0" smtClean="0"/>
              <a:t/>
            </a:r>
            <a:br>
              <a:rPr lang="en-GB" dirty="0" smtClean="0"/>
            </a:br>
            <a:r>
              <a:rPr lang="en-GB" dirty="0" smtClean="0"/>
              <a:t>(</a:t>
            </a:r>
            <a:r>
              <a:rPr lang="en-GB" dirty="0"/>
              <a:t>no E,G, P, BP, BF, F)</a:t>
            </a:r>
            <a:br>
              <a:rPr lang="en-GB" dirty="0"/>
            </a:br>
            <a:endParaRPr lang="en-GB" dirty="0"/>
          </a:p>
          <a:p>
            <a:pPr lvl="0"/>
            <a:r>
              <a:rPr lang="en-GB" dirty="0"/>
              <a:t>Since conversion to a written </a:t>
            </a:r>
            <a:r>
              <a:rPr lang="en-GB" dirty="0" smtClean="0"/>
              <a:t>exam</a:t>
            </a:r>
            <a:r>
              <a:rPr lang="en-GB" dirty="0"/>
              <a:t> </a:t>
            </a:r>
            <a:r>
              <a:rPr lang="en-GB" dirty="0" smtClean="0"/>
              <a:t>the pass </a:t>
            </a:r>
            <a:r>
              <a:rPr lang="en-GB" dirty="0"/>
              <a:t>mark </a:t>
            </a:r>
            <a:r>
              <a:rPr lang="en-GB" dirty="0" smtClean="0"/>
              <a:t>is typically around </a:t>
            </a:r>
            <a:r>
              <a:rPr lang="en-GB" dirty="0"/>
              <a:t>57%  </a:t>
            </a:r>
            <a:r>
              <a:rPr lang="en-GB" dirty="0" smtClean="0"/>
              <a:t/>
            </a:r>
            <a:br>
              <a:rPr lang="en-GB" dirty="0" smtClean="0"/>
            </a:br>
            <a:r>
              <a:rPr lang="en-GB" dirty="0" smtClean="0"/>
              <a:t/>
            </a:r>
            <a:br>
              <a:rPr lang="en-GB" dirty="0" smtClean="0"/>
            </a:br>
            <a:r>
              <a:rPr lang="en-GB" dirty="0" smtClean="0"/>
              <a:t>(</a:t>
            </a:r>
            <a:r>
              <a:rPr lang="en-GB" dirty="0"/>
              <a:t>mean in the last few years 56.36%, range 54-59%)</a:t>
            </a:r>
          </a:p>
          <a:p>
            <a:endParaRPr lang="en-GB" sz="2200" dirty="0"/>
          </a:p>
        </p:txBody>
      </p:sp>
    </p:spTree>
    <p:extLst>
      <p:ext uri="{BB962C8B-B14F-4D97-AF65-F5344CB8AC3E}">
        <p14:creationId xmlns:p14="http://schemas.microsoft.com/office/powerpoint/2010/main" xmlns="" val="2304705690"/>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120650" y="-10588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sp>
        <p:nvSpPr>
          <p:cNvPr id="5" name="AutoShape 4"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273050" y="-9064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sp>
        <p:nvSpPr>
          <p:cNvPr id="6" name="Title 5"/>
          <p:cNvSpPr>
            <a:spLocks noGrp="1"/>
          </p:cNvSpPr>
          <p:nvPr>
            <p:ph type="title"/>
          </p:nvPr>
        </p:nvSpPr>
        <p:spPr/>
        <p:txBody>
          <a:bodyPr/>
          <a:lstStyle/>
          <a:p>
            <a:endParaRPr lang="en-GB"/>
          </a:p>
        </p:txBody>
      </p:sp>
      <p:sp>
        <p:nvSpPr>
          <p:cNvPr id="7" name="AutoShape 6"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425450" y="-7540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2056" name="Picture 8" descr="locationx3.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1057" y="355600"/>
            <a:ext cx="3333750" cy="2219325"/>
          </a:xfrm>
          <a:prstGeom prst="rect">
            <a:avLst/>
          </a:prstGeom>
          <a:noFill/>
          <a:extLst>
            <a:ext uri="{909E8E84-426E-40DD-AFC4-6F175D3DCCD1}">
              <a14:hiddenFill xmlns:a14="http://schemas.microsoft.com/office/drawing/2010/main" xmlns="">
                <a:solidFill>
                  <a:srgbClr val="FFFFFF"/>
                </a:solidFill>
              </a14:hiddenFill>
            </a:ext>
          </a:extLst>
        </p:spPr>
      </p:pic>
      <p:pic>
        <p:nvPicPr>
          <p:cNvPr id="2058" name="Picture 10" descr="http://www.businesscartoons.co.uk/shop/images/uploads/3902bwc.gif">
            <a:hlinkClick r:id="rId5"/>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915816" y="2127041"/>
            <a:ext cx="3238500" cy="2562226"/>
          </a:xfrm>
          <a:prstGeom prst="rect">
            <a:avLst/>
          </a:prstGeom>
          <a:noFill/>
          <a:extLst>
            <a:ext uri="{909E8E84-426E-40DD-AFC4-6F175D3DCCD1}">
              <a14:hiddenFill xmlns:a14="http://schemas.microsoft.com/office/drawing/2010/main" xmlns="">
                <a:solidFill>
                  <a:srgbClr val="FFFFFF"/>
                </a:solidFill>
              </a14:hiddenFill>
            </a:ext>
          </a:extLst>
        </p:spPr>
      </p:pic>
      <p:pic>
        <p:nvPicPr>
          <p:cNvPr id="2060" name="Picture 12" descr="http://i.dailymail.co.uk/i/pix/2008/11/06/article-1083491-0062108E00000258-357_468x354.jpg">
            <a:hlinkClick r:id="rId7"/>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004048" y="3765446"/>
            <a:ext cx="3702496" cy="280060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4149621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6"/>
                                        </p:tgtEl>
                                        <p:attrNameLst>
                                          <p:attrName>style.visibility</p:attrName>
                                        </p:attrNameLst>
                                      </p:cBhvr>
                                      <p:to>
                                        <p:strVal val="visible"/>
                                      </p:to>
                                    </p:set>
                                    <p:anim calcmode="lin" valueType="num">
                                      <p:cBhvr additive="base">
                                        <p:cTn id="7" dur="500" fill="hold"/>
                                        <p:tgtEl>
                                          <p:spTgt spid="2056"/>
                                        </p:tgtEl>
                                        <p:attrNameLst>
                                          <p:attrName>ppt_x</p:attrName>
                                        </p:attrNameLst>
                                      </p:cBhvr>
                                      <p:tavLst>
                                        <p:tav tm="0">
                                          <p:val>
                                            <p:strVal val="#ppt_x"/>
                                          </p:val>
                                        </p:tav>
                                        <p:tav tm="100000">
                                          <p:val>
                                            <p:strVal val="#ppt_x"/>
                                          </p:val>
                                        </p:tav>
                                      </p:tavLst>
                                    </p:anim>
                                    <p:anim calcmode="lin" valueType="num">
                                      <p:cBhvr additive="base">
                                        <p:cTn id="8" dur="500" fill="hold"/>
                                        <p:tgtEl>
                                          <p:spTgt spid="205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8"/>
                                        </p:tgtEl>
                                        <p:attrNameLst>
                                          <p:attrName>style.visibility</p:attrName>
                                        </p:attrNameLst>
                                      </p:cBhvr>
                                      <p:to>
                                        <p:strVal val="visible"/>
                                      </p:to>
                                    </p:set>
                                    <p:anim calcmode="lin" valueType="num">
                                      <p:cBhvr additive="base">
                                        <p:cTn id="13" dur="500" fill="hold"/>
                                        <p:tgtEl>
                                          <p:spTgt spid="2058"/>
                                        </p:tgtEl>
                                        <p:attrNameLst>
                                          <p:attrName>ppt_x</p:attrName>
                                        </p:attrNameLst>
                                      </p:cBhvr>
                                      <p:tavLst>
                                        <p:tav tm="0">
                                          <p:val>
                                            <p:strVal val="#ppt_x"/>
                                          </p:val>
                                        </p:tav>
                                        <p:tav tm="100000">
                                          <p:val>
                                            <p:strVal val="#ppt_x"/>
                                          </p:val>
                                        </p:tav>
                                      </p:tavLst>
                                    </p:anim>
                                    <p:anim calcmode="lin" valueType="num">
                                      <p:cBhvr additive="base">
                                        <p:cTn id="14" dur="500" fill="hold"/>
                                        <p:tgtEl>
                                          <p:spTgt spid="205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060"/>
                                        </p:tgtEl>
                                        <p:attrNameLst>
                                          <p:attrName>style.visibility</p:attrName>
                                        </p:attrNameLst>
                                      </p:cBhvr>
                                      <p:to>
                                        <p:strVal val="visible"/>
                                      </p:to>
                                    </p:set>
                                    <p:animEffect transition="in" filter="fade">
                                      <p:cBhvr>
                                        <p:cTn id="19" dur="1000"/>
                                        <p:tgtEl>
                                          <p:spTgt spid="2060"/>
                                        </p:tgtEl>
                                      </p:cBhvr>
                                    </p:animEffect>
                                    <p:anim calcmode="lin" valueType="num">
                                      <p:cBhvr>
                                        <p:cTn id="20" dur="1000" fill="hold"/>
                                        <p:tgtEl>
                                          <p:spTgt spid="2060"/>
                                        </p:tgtEl>
                                        <p:attrNameLst>
                                          <p:attrName>ppt_x</p:attrName>
                                        </p:attrNameLst>
                                      </p:cBhvr>
                                      <p:tavLst>
                                        <p:tav tm="0">
                                          <p:val>
                                            <p:strVal val="#ppt_x"/>
                                          </p:val>
                                        </p:tav>
                                        <p:tav tm="100000">
                                          <p:val>
                                            <p:strVal val="#ppt_x"/>
                                          </p:val>
                                        </p:tav>
                                      </p:tavLst>
                                    </p:anim>
                                    <p:anim calcmode="lin" valueType="num">
                                      <p:cBhvr>
                                        <p:cTn id="21" dur="1000" fill="hold"/>
                                        <p:tgtEl>
                                          <p:spTgt spid="20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120650" y="-10588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sp>
        <p:nvSpPr>
          <p:cNvPr id="5" name="AutoShape 4"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273050" y="-9064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sp>
        <p:nvSpPr>
          <p:cNvPr id="6" name="Title 5"/>
          <p:cNvSpPr>
            <a:spLocks noGrp="1"/>
          </p:cNvSpPr>
          <p:nvPr>
            <p:ph type="title"/>
          </p:nvPr>
        </p:nvSpPr>
        <p:spPr/>
        <p:txBody>
          <a:bodyPr/>
          <a:lstStyle/>
          <a:p>
            <a:endParaRPr lang="en-GB"/>
          </a:p>
        </p:txBody>
      </p:sp>
      <p:sp>
        <p:nvSpPr>
          <p:cNvPr id="7" name="AutoShape 6" descr="data:image/jpeg;base64,/9j/4AAQSkZJRgABAQAAAQABAAD/2wCEAAkGBxQQEBQPEBQQFQ8PFA8UDxAPFRQVFRQVFBQWFhUUFRQYHCggGBolHBQUITEhJSkrLi4uFx8zODMsNygtLisBCgoKDg0OGhAQGy0lHyQtLCwsLCwsLCwsLCwsLCwsLCwsLCwsLCwsLCwsLCwsLCwsLCwsLCwsLCwsLCwsLCwsLP/AABEIALcBEwMBEQACEQEDEQH/xAAbAAACAwEBAQAAAAAAAAAAAAAAAQIEBQMGB//EAEwQAAEDAgMDBgoHBQYFBQEAAAEAAgMEEQUSIQYTMSJBUWGS0QcUF1JTVHGRk9IWIzIzgbGyQnJzgsEVNWKho7M2ouHw8TRVg7TCJP/EABkBAQADAQEAAAAAAAAAAAAAAAABAgMEBf/EADMRAAICAQIFAwIEBQUBAAAAAAABAgMRElEEExQhMTJBUiJxM2GB8AU0kaHBI0Kx4fHR/9oADAMBAAIRAxEAPwDYYDY3c0kjn1tddxzFYUjuYadI4K2pFdLN7D6Yxx82Y8/MsJSyzaKwjtQgucQ4aqJEoqV9NZxPXx6FaLKyRk1ZDTyXXuNVtHuZS7FUzdV+lWwVycnG6kqKyAEArIB2QgYCAdkAWQDsgHZCR2QDsgGAoBIBASshI7IBoB2UAEAwEA7ICQCEjAQEgoBOyEggBAFlIKO4IOo0P7Q4JkYNrD8LJbmuR0W/NYymbRgaUceVv1h5ws/L7FvuTbla/OHCw5k7tYJ7GRjVe17eSdbm4/qta4NPuZTkjBcbrcxIlAKyEAgEgGgCyAlZAFkA7IBoDtQw55C08AAeHX7Vy32yg8I2qrUl3NHHsMbDG10ZNyNc2qy6iZryYmNTOLmgnjrw05111ycops55pKWEdgFcqSAQDQDUAaAaAEBIISMBANASsoAwEBMISCAAgBCCTpWx5i4a35I1VMNmmUhx4zZoA486OocwVZW5xbMLDmSMcEuWTOkqCdOZaqJm5HG6kqCAlIBzKESyFlJArIQFkAwEA7IAQDQBZAauFYFJUsL4ywAGxzE3v+AWU7VF4ZpGtyWUaVLs1LC4yPfEG2Fzc6WPPcLkukpvKOiuLiu5oYtg76iJojLOHEk2P+SywXMeDY+drQC6LS/Au6f3V1V3RjFJmE623k6fRSbpj97u5X6iJXkyH9FZumP3u7k58RyZB9FpumP3u7k58RyZB9GJumP3u7k58RyZB9GZemP3nuUc+I5Mg+jMvTH73dyc+I5Mh/RqXpj957k58RyZD+jUvTH7z3Jz4k8mQ/o3L0x+89yc+I5Ug+jkvTH7z3Jz4jlMf0dl6We89yc+I5Uh/R6XpZ7z3Jz4jlSKdbQPhNnjQ8HDgepXjNS8FZRcfJWVyo0AIQaFThu9bY6Obcg36eYrGM9LN3DKMKsw58RAIvfgQt4zUjGUGiu6MjiCParZRXDIoBgIAsgGgEgBAFkA1ABACAdkIGhJtB5bhFWWkgi9iDYjhwKpWk+Ijku+1Mj5fWVEr2lu8k/F7rfjqvWuojODilg5K7HGWS/LtBM6lhpS5w3BcS8OOZ1xYC4toAubhuE5WXLua2368Y7FOWonaAXOqADwLnSAH2E8V0aYPwl/YyzL8zg6ul9LL2396jRHZf0J1Pcga+X0svbf3quiOyJy9yJr5fSy9t/eo0R2ROXuRNfL6Wb4j+9Rojshl7kTXy+lm+I/vVdMdkTl7i8fl9LN8R/emmOyGXuLx+X0s3xH96aI7IZe50hqJ3nKx9Q52vJY6Rx046AqGorykTl/mRfWTNJa6ScOGhBe8EHoIJ0TTHZDL3F4/L6Wb4j+9TpjsiMvcPH5fSzfEf3ppjshl7i8fl9LN8R/emmOyGXue+2O28GUUmIHNGeSyodqR0CTq/xcenpXHdw3+6v+hvXb/tkeqxHDDHy2HNEdQ4a2B4e0daxhZns/JacMd0Z4WpmCA3t7awGq5sHUdS9ptmtpw6VAK9ZunXDhx5/+qlZXgh4ZhYrRsYAWcCt4Sb8mM4peDNstDMCEJEhAIAsgHZACAEA7IB2QAgNh/wDdFX7D/wDlVq/mYF5fgyPlxXts4Dm/gqkn0Dwif3fRe1v+0vK4L8af79zt4j0R/fsfOXL0TlPWYdsHJJC2eonhpmSW3YlF3G4uLgkAey91xT4yKlpimzojQ2st4MfafZqWgc3elro5L7uVl8rrakG/A21stKb42rsUnW4eTWpdgH7tklTUQUxltu45BdxvzHlCx1GmvFYy4tZaim8GioeO7wZWJ7I1EFXHRENdJP8AcubfK4a3NzwtYk9CvG+EoOexV1yUtJtjwbkuMIraY1IFzBlNxpfjmv8A8qx6vtnS8GnI9s9yx4N9mm+NzOqdy59KXx7h9nHeAtO9APEDUXt+0q8Vd9C0+/v/AIFNf1PPsRw7B5afGC2mnpjLK2pkDy0vYwOcSWOAP2klZGVP1J+wUGrOzMB+B1FZiM8DcjphLKZni7YxZ1nO5yBfmW/MjCtS9imhym0bE/g2kyu3FTTzTRjlwtGUjqvmOvtAWS4te8WkXdD9mYmzOyslc+aNrmxvpwC5sgJJJJGXTgbha23qtJ+cmcK3JtGxT+DmSRjg2ppjUxi76dtzlPmueDofwWb4tJ+HjcuqHv3PFSMLSWnQtJBHQQbELqRiet2M23fRWhmzSUh0y8XR9bL8R/h9y5r+HU+67M1rtcez8H0WaiZNGKikcHxPF7N/p3LkjNp6Z+TWUE1mJlrYyOEWKOB6R0KHWiymyMuIOd1KVBIObZPx3kEc54KNHcnV2OT6i7cpUpdyM9ivZWKjsgEQhAWQBZAAQEwFAI2UgdkA7KACA15P7oq/Yf6KKv5mBeX4Mj5aV7bOA5v4KpJ9J22oJZ6CjbDG+QtylwYCSBurXK8fhZxhbPU8f+ndfFyhHC/eDwcmDzwZZZ4JWwsfHnc9pAtmGh9vBd/NhPtFrJzaJR7tdj2HhSoZZzTywsfJBkIG6aX2LrEGzb8Rzrh4KcY6lJ4Z08RFvDXgntGRT4TRRVX3rZKcljtXBrCXOFuphy/jZVq+u+bh47kz+muKkcPCthk01RBJFHJLG6PK0xNLwHF5PNwuCNepTwc4xi03gXxbaaM1ux8xrqemq6guMrXyXbI5z2sYBdozfZJOl+o9Cv1EeW5QRXlPUk2ejwJkEWKeLQUUmaLeb2ume9zh9W7UXH7RIbe/Alc9mp1apS/Q0jhTwl+pW2X/AOIa39yf/chVrf5aP6f5Ih+K/wB7GZsTSvjxuQSMezMa0tztLcwzHlC41HWtL2nQsfkVrTVnf8za2KeP7QxWMECZ77xk9AfMDb2FzFlf+HW/b/wvX65Hn/BzgtTFiIdJFKxsTZBO57XAG4ItmOjrusdL8FtxVkHX2f2M6YSU+6PR7ITtfimJvjtlIZYjgSC4Ej8QVhcmqoJmlbzOWDz3godfEpf8UM5PWd7H3rfjPwl91/wZ0es8hjH/AKmf+NN+srph6V9jKXlmrsjspLiD9LsgYfrJiP8AlZ5zvy51ndeq1+ZautzPqYkio4hS0bQ1rb5nDjfnJP7TutcKjKb1TOhyUVpiZZK2MTICuQSugGgGFAGEJJBQBIAspIEQgABASUAYQAgBACA1pf7oq/Yf6KtX8zAvL8GR8sd+eg9pXtykorLOFJt4RaxPCpqfLv4ywSC7DcEOHPZzSRz8FlXbCzvB5LShKPqRfi2yrGNDGzWa0ANGVugGg5lg+Eqby0aq+a9ytim1FVURGGaXNG7KS3K0fZIcNQOkBTDh64S1RXcStlJYbFhW1lXSs3cMv1Y+yx4Dg32X4KtnD1zeWu5MLZRWEZuK4pLVSbyd5e+1gTwA6ABoArQrjBYiispOXdmjhu2VZTRiKOXkDRoe1rso6ATwCynw1c3lovG2UVhMzZsZndOKp0jzUNILZL6i3ADoGp06yrKuKjpx2I1POfc1Knbquky3mIyEEZGtbcjzrDVZLhq17F3dN+5nx7QVDak1rZLVDvtPAHK0DbFvAiwHuV3VFx0exXW9Wr3LM+11W+dtUZBvmMcxrmtaAGu4i1lCogo6cdieZLOTObiconNS17mzlznmRuhzO1P/AIV9EdOnHYrqecmvW7cVs0ZidNZpFnFjWtcQeILhqso8NXF5wXds2sZMzB8ampC4078hkAa/QG4F7DX2laTrjP1FYycfBHCsXlpZDNA/LI5rml1gdCQSLHrAUzhGawyIycXlHpNkNj5MQeamoLmUxc5zn8HSkm5DOgcbu9ywuvVa0x8mldbn3fg+g1VcyNgpqYBkLBlGXTToHfzrkjBt6peTWU/aJmLYyBAZ1NDncG8L85VpPCCWTtJh72kixsOfmUKaJ0M4SRlpsRZSnkq1gigLuG4e6d1mjQfadzBUnNRLxi5G83ZT/EbW6uKx55ryTBr6F0LrOBt+y4jQraMlJGMotHEROOoBI6QFbKIwyFkICyAdkAIAQDQBZAbOF4pHHC+CWPeMkN3NNi0joIPFZShLVqi8GkZJRw0Y20klHNG6BlIGPIDmyxNYCNbcQsrbLV9MpNmtcYPukSoMTip6SKCqp3VAivkdI1ptf29QCyhbKHpeC8oqXlGhS1lDIwPFDEM3MWMuNfYumM7pLOt/1MZctPGk6byh9Sg7DO5T/rfNkZr+Is1D6lB2Gdyf63zYzX8RXofUoOwzuT/V+TGqv4i//h9Sg7DO5MW/Iaq/iFqH1KDsM7lGLfkNVfxDLQ+o0/YZ3Ji35DVX8QyUPqNP2GdyYt+Q1V/Ee7ofUqfsM7kxb8ic1/EN3RepU/YZ3Ji35DNfxHuaL1Kn7DO5MW/IZh8Q3NF6lT9hncmLfkM1/ENzRepU/YZ3Ji35DNfxLFdiZe0RsAZEABlb1c2nN1JCvHd+SJTz2RnrUzGgBAatFSxXIy68xcueUpHRFInXnKLDoSIkebq7ZiBcjpK6ImEi1g2Hb14Lvuxx469QVbJ6V2LQhl9z1cFBHE7PHcXFnNHD3dK5XNyXc6FFLwX4J9VQk7VNNHMLSNDvaik14DSfki2gY0ANAaBzcyamxgrvwiI3uxtyb3sFbWyNKMTEtm7NLo+I+y0c4WsLu/czlVsefnopGGzmOB9l/wAlupJmLi0c9y7zXe4qcojDDcu813uKZQwPcu813uKZRGGPcu813uKZROGPcu813uKjKGGWMMgdvTdrrZW8Qekrk4j1I6KfBpbSwHdNytJ01sFgann6KndkHJfz/snpPUu6prQjlsX1Msbh3mv7JWmUUww3DvNf2SmUMMNw7zXdkqcoYYbh3mu7JTKGGPcO813ZKjKGGPcu813uKZQwMQu813uKZROBFpGhBB61JAIBoBoAQDCAaAEAIDRkrBmAFrDnWGnsb6u5QrKw59dRzBaRj2KOXcrU7S5+YAHpHMrN4RC7s9NRuDRa1uoLll3N0d5JyVUkjFNZBktR1ajBOTpv8zmjrP6SoYPldZ4TKtkj2BkFmPe0Xa7g1xA5+pejHg4NJ9zld8snPyoVfmU/Zd3q3RV/mRz5B5UKvzKfsu706KvdjqJD8qFX5lP2Xd6dFXux1EhjwoVfmU/Zd3qeir3Y6iQ/KjV+ZT9l3enRV7sjqJEh4UavzKfsu71PQ17sdRIflRq/Mp+y7vToa92OokcK/wAJ1aWENbC0ni5jTcDq1WdvBRUcxzktDiG3hmzUeFGRlPT7kROnc1xqA8EhvANAII1PKPuWfD8JrTc+xa2/T2iUvKxWeZTdl3eujoa92Z9TIPKvWeZTdl3zJ0Ne7HUSEfCvWeZTdl3zJ0Ne7HUSF5VqzzKbsu706GvdjqJCPhVrPMpuy7vToa92OokI+FWs8ym7Lu9R0Ne7HUSF5VazzKfsu706KvdjqJAPCnV3+xT837Lu9Oir3Y6iR7LaY/X/AMjFy0+k0s9RlLUzBANACAkgBACAEBREx4KcE5Ilykgs00wbYajpKzksl4s14JdFztGqZ03ygkmy54KCTq1p6tEBZoSd42/X+kqrLI+B4l9/L/Fm/WV7cPSvsee/LK6sQe22L2fgqaGrnmaTJBvN2Q4i1osw0HHVcl9soTil7/8A02qgpRbZ4sLsMDrTQOkcGRtc954MYC5x/AI2kssYz2R3rsMmgtvopY832TIxzQeoE6XURnGXpeQ4teUQpKV8rskTHvedcsbS426bDmVnJRWWyEm+yOtdh0sBAmikjLvs7xpbf2E8UjOMvS8iUWvJ0ocJnnBdDDNI0aFzGOIv0X4XSVkI+p4Ci34RFuGymYU5jlEziAIyx2fXnyWuRYE/gjnHGrPYYecHo9utj/7OMQj3sjCy885YQzOX2DdNG9QJusOH4jm5z22RpbVowV9tIKZm48VgqIbtdvPGGPZnPJsW5+I48OlTQ5vOpp/YWae2Fgx6TBaiZm8ignezz2RuLT7CBr+C0lZCLw2iijJ90imInF27DXbzNlyWObNe2XLxvfSyvntkguRYJUveY209QZGgFzN2+7QeBII0uqOyCWconTJ+xRnhcxxY9rmvabOa8FrgesHUKyafdEEEA28R7QgPte0v3/8AJH+S8mn0nXb6jLWpmCAaAaAaAEAIBoDKCuQTDSoJO1PCXHQadNlWTSJijRgYWiywk8myWDsqFiTHqAdmzWUEl7Dp80jR7f0lVkiUz4NiX38v8Wb9ZXtw9K+xwPyyurEH0rwb/wB2V/8A8v8AsLg4r8WH79zpp9DPmzeC9A5EfS9k5PEsFmr4Q01MjnDMRfKA8RtHsGrrdJXBcuZeoPx+2dVf01uS8lvYfFpMUhqqWttIwMaQ8gAjNfo5wQCCq8RWqZRlDsTVJzTUjjgshoMClqqe3jD5C0yWBIG+3QP4C5/FWmubxCjLx/1krF6Km15/7POVu2FTUUTqadjZWE38Ye12ZpGosW2aCOnrXTHh4Rs1RePyMpWyccP+p6qmfWsoqcS1NJh8DWjdm31kjbC12k6nnsPO1XM1U7JYi5M1+tRWWoos+EisdDJhlVC4b4bwNmDQMzXiME2PSHO05syjhIqUZxfgm94cWjh4aMUlbJFSNdaCWMPeyw1c2TQ348wVuAhFpy9yOJk8qJb2+om1FbhUEn2JeS/rHIJH42sqcPJxhY0WtWZRTKHhC2yqaKtFNSlscNOyIhmUWdcXsf8ADawsOgq/DcPCyGqXdsrdbKMsIsbc0zHVeFVoaGS1MtPvRznlROF+sZiPcq8O3osh7JP/ACTavqjLfBHwh7VVFLiEUNO/JGBC+QAD6wudY5yRqLABOGohOtuSF1koySRkeGqICthcBq+AZj05ZH2v71pwL+hr8yvE+pHz5dpzjbxHtCA+2bS/f/yR/kvJp9J12+oylqZjQAgGgGgGgBACAp00APHpSUiYolVczRzXUR3JkaWHNIHKsBbgspmkS2YxxVC5ydxsoIDdhCTqyFQDQoIgHtPt/SVSRZI+CYl9/L/Fm/WV7cPSvscD8srqxB7DYra2KhgmgmifIJ3XIaW2ylgaWm59q5r6JWSTTxg1rsUE00XvpRhX/to7MXeqci/5/wDJPMr+P/BQ2Z2vbSianlhElDUPkdutLsDtLAHQiwGnUtLeHc8STxJFYWacprsy9V7Z08FO+nwynMJmvvJXm5AOhtqSTbQX0CrHhpykpWvOCXbFLEEU9k9rW00D6Oqi31JJc5RbM0niNeIPHpBV7uHc5KcXhla7dK0tdixjm18PibqDD4TDDJfeuebkg8QNTqdNTzKKuHlr5ljyyZ2rTpgsFur2wo6uCEV1NJJPTAhm7fla4kNBuQRocrbg9CiPDWQk+XLCZLthJLUijthtjHXxUwZE6OWlcSdQY7EDkttrxa1Xo4d1OWXlMpZap47eC7tltjSYhTgmnkFa0MayUkZWDOHPA11BsebnVaOHnVLz2LWWxmvHcpbYbZCsfSyQMkifSDRzy03ddpBFubkq1PD6FJS75Ist1NNexrS7cUNVklr6IvqYgBmjIyut7SNL62N7LLprYZVcuxfmwl3ku5hY5tk+rrYKp7MsNLJG6KFp1DWva51zwLjlHVwW1fDqFbivLM5WuUk37FfbLaFtdWCqYx7GhsTcryL8g3PDRTTU64aWLJ6pZOm320zMSmjljY9gjjLCJC0knMXXFvao4el1RabFtim8nmFuZjbxHtCA+2bS/f8A8kf5LyavSddvqMtamYIBoBqCRqSAQAgBAZ8cpH4KWgmdA7W5OqgsWIqi3HW6q4kpllteA2x/8KmhltaK/jZVtBGotU0tyqSiWTL7XLIuWqWcB7SeAvc/gVVosmeIqPB1G973+NEZ3PdbdnTMSbf5rsXFtLGkwdCb8kPJrH62fhFT1j+JHIW5zPg+gHGs/wBMq3VS+JHKjuH0Ap/Xf9Mp1U/iRyo/IY2Ap/Xf9Mqern8RyY/If0Ap/XR8Mp1c/iOTH5DGwFP66Php1c/iOTH5D+gFP68Phqesn8SOTH5GfjeyEMMZdFWMfM2zhE5tswv/ANFnbxssYxgvCiOc5yahoqavpIH1c0NLVRAtkc1g5bdLAhoA0Iv+Kwo4p15z3NLKVMjFsFSPAc3EGlp4ERldS42TWVExdEU/US8n1N6+PhlT1k/gRyY/IXk9pvXx8Mp1k/iOTH5B5Pab14fDKdXP4k8mPyF5Pab14fDKjq5/EcmPyF5Paf14fDKdXP4jkx+QeT2n9e/0ynVz+I5MfkA8H1P67/plOrn8RyY/I9Njs7ZJszCHNysFx1LCpNR7lrGm+xnrQoNQBoSNACAYUgEAIQZIVypIKCSQKEhdCBgqCTtDKQqtZLJm1SztcAsJRaNk8l9sbbXusyxFwAUkFWpms0kexXiu5VvsYj3XK3RiyIUkAgBACAaAnQwNdMcwB5LePtK4+I9SOinwaO0dIxsTbNbw6AsDYw8PH1bfx/Mrup9COSz1MsrUoNANQBoAQDQAgGgGgBCRoBoBoAQDQApIMgK5UkhJp4RhDpzf7MQ+08/kFlZYo/c0hByONftThkEhhySSFmjnxDM0nnGYuF/wURpuks5wS51p4wVvpthnoJ+yPnVunu3RHMr2H9N8M9BP2R86dPduhzK9iTdusNHCGo7I+dR0926J5tex08oWH+iqeyPnUdLbuiedDYR8IGHnjFUdkfOnS27oc2Gwjt7hxFtzUW/dHzqemu3RHNr2IfTnDfQVHZHzqenu3RHMr2JDbjDfQVHZHzp0126/f6DmV7D+m+G+gn7I+dOmu3X7/Qc2vYf02w30E/ZHzqelv3X7/Qjm17EhtrhvoJ+yPnU9Jfuv3+g5tWxIbaYb6Cfsj506S/dfv9BzqtjjV7d0ETS+KnmMhsBmAA/HllZXcJZGOqTReu6DeEbNbtVReLQTTRvc2oDixjRcjLa9+UOlZUcLK7On2L2Wxr8nXZuuoawvjghe0xtzHeCwsTzWceda3UW0RWX2KQsha3hGO8an2lXMhIBoBoAQDQBZAOyAEJGgGgGgBANANACAyAtCptYbhAyGoqSI4GDMc5tcDnJPALCdvfTHyawr7Zl4PH7Z7cmoBpaS8dKOSXDR0g6P8LOrn5+hdFHDafql5KWW57LwZMeyzjhxxLeNytNt1lN/vAz7V7c9+C0dy5nLwU5f0ajzy2KAgBACAEAXQg70VK+aRsUYzSSHKxugufxRyUVlkpZeEaVbgToKtlHM9jXOdC17xq1m8IFze17XvzcFSFqlBzX5kyhiWlhtHhTaSfcsmZM3K128jAAub8nRx4W6edWqsc45awROOl4zkzQtihMKxBMKyIZItBFjwU4TWGRnB0aObo0F+joUwiorCRDbfdnvvBH9/P8Awm/qK4P4n6I/c6eE9T+xcfxPtP5rkLiQDQDshI0IBCRoAQAgGgGgBAOyAaAEA0B12YpYnvvIbyD7DDwPX1nqWd8pLsvBpVFPueD8IeN1U1Q6nqGmKKM/VwDg4c0hd+3f3BdXDVwjHVHuZWyk3hnkV0mR9Hp/+GX/AL5/+w1cL/ml+/Y6F+D+9z5wu45z6JhtBTYbh0dfUQieoqS3dsfbKMwJa0aackEk2JXFKU7bHCLwkdCUYQ1NZYYhRU2JYdLX08IgqKTOZWMtlIY0PcDoLjKbg2vokZTqsUJPKYcYzjqSwxwUtPheHQ1csDJ6qqLbCX7LcwzZRobAD3lHKV1jinhIJKuCbXdmFtPiNDUxRSwROhqrjxhkbeRl1vY8CRpY259VrVCyLabyvYznKElldmerwl8btzHR4U59OQ0Sz1LQw6mxcHOFn6a8VzzT7uc++yNo47KMexF9HBQ45EyOFpZUsbkbfSJ5Ju9ot0N4daKUrKG2/H9yMKNiwvJw23q4pcTp6UwMzCopDLNxMrHuA3bhbhr0q/DxkqpSz7Mra05pY90QxvZmOfGmUkbRHBuY5JREA3kjNmt1nki/WrV3SjQ5vu8kTrTt0otz41QRVf8AZ/iURgDxE+bS+Y6Xta5FzxvdVVVsoczV38lnOClo09jjFsxFTY1FTlofTTNkexknKtyHXaemxGh9iu+IlPh3L3RXlqNqXsX4qujixI4c2jiLZJC18r7E53Nz2a22jBe3FVcLZU81z/QlSgrNGk8jtnhrKatliiFo+S5rfNzC9h1Xuu/hbHZUpPyc10VGbSMULpRie+8Ef38/8Jv6ivP/AIn6I/c6uE9T+xdfxPtP5rkNBIQNANCRoAQDQAgHZACAaAdkA7IAsgHZAFkBkscQQQbEagjmV2s9mVTwatTFDicXi9VyZh9zONCD/wB8RwKw+ql6o+DfKsWH5Pl+0OAzUMpimbofu5B9l46Wn+nELvrtjYso5pwcXhntNnKyklwjxGoqY4XPc/NcjMAJc40PTYLltjYrtcY5NoOLr0tmbU7N4a1jnMxEOe1ri1vI5RAJA/Eq6uuz6Cuiv5FvDcTpcQw6Ogq5hTz0+XdyP0acoIBDjpwJBBIVZQnXY5wWUyYyjOCjJ4YYjiVLh+HS0FLMKiaqz72RmrQHtDHajT7IsADfnSMJ2WKclhIlyjCOmLydKTEKXEsPio6mdtPUU2XK6Swa7KMocCdDccRe4RwnVY5RWUwpRnFRbwzNxw4dTMp4afLPNFJG6oqGXOZgdmcLg5XE3tbWwFlevnTbcuy9kVly44S7npNoMRpp5IasYiGUsQY51LGTncWnNbINbnQEEcywrhOKcdHfc0lKLaertsZe1GN05xakq2SsfDGG7x0ZzZLEg3A1/autKa58mUWu5Sc4600yW1ppTX01fHVQvzVFJvGMc0hkbHAmQkHhoFNGvlyg4+zFunUpJ+6DGdqIosZZWRPbLBumRyOjN9DmzW6xyT+CmuiUqHB9nkiViVupeC3NhuGy1X9oeOxiIvEroCQHZhrax5Q1F7WuoU74w5ej8skuNblq1FeLaqKoxmOpc4R0sTZGMfJydMjuUei5PD2K/Tyjw7iu7ZXmp26n4M84hF/bnjO8ZuPGM29vycuS179C2UJdNpx3x4/Uz1LnavbP+Dht5WRz1z5IXtfGWxgPYbg2Guq04OEoVJSWGVvkpTyjAC60YHvvBH9/P/Cb+orz/wCJ+iP3OrhPU/sXnjU+0/muQ0FZANANACAaAEA1AGAgHZAOyAaAEA0AwhIKSDHWhUAoJNdk8VXF4pWjMx32JDo5p5jm5j1+9YOMq3rgaqSmtMjxeI+DesZI5sDWyw8Y5M7Gkg9LXEWP+S6Y8XW137MzdEs9it5PMQ9C34sXzK3VVbkcmYeTzEPQt+LF8ydVVuOTMPJ5iHoW/Fi+ZOqq3HJmHk8r/Qt+LF8ydVVuOTMPJ5iHoW/Fi+ZOqq3HJmHk8xD0LfixfMnVVbjkzGPB7X+hb8WL5k6qrccmYx4Pa/0LfixfMp6urf8AsRyJ7EvJ7X+hb8WL5lPV1b/2I5E9iQ8H1f6FvxYvmU9ZTv8A2HInsSHg/r/Qt+LH8yt1lO/9iORPYmPB/X+hb8WP5lPW07/2ZHT2bFbFNkaymjM0sP1bbZi17HG3PoConx9aj9LyyY8NNvua30UFXTQ1OHMec4Imjle3kkWs4F1usWWXD/xDzzWWt4b4HpvB5s3UUcsz6hga18Ya0h7Xagk/slU47ia7YpQfuW4eqUG3IrycT7T+azAkA0A1ABAOyALICQCAdkA7ISCAaAEA0BrYfRsygyA3dw1tYLKc3nsaRgsdzQFBAOb3lZ8yRpoieFqGgPcBwDnW9l12rwcr8kEIGhJYbWyAWEjwBwAcVTRHYtrluS8el9JJ2inLjsNctx+PS+kk7RUcuOw1y3H49J6STtFOXHYa5bkhWyekk7RTRHYa5bh47J6STtFRojsNctx+Oyekk7RTRHYa5bj8dk9JJ2imiOw1y3Dx2T0knaKaI7DXLcfj0npJO0U0R2GuW4/HpPSSdopojsTqluPx6X0knaKaI7DVLcPH5fSSdopojsNctzg6SWaQsdNMG5W3bnNjcniFy3/S+xtU213O+K0b6eJoinnYCD9h5b+SyyaHHDMRm3TbzSuOty57iTqeJuuuqKcVlHPOTUhrYzBANQBoBoB2QBZANANCR2QDQAgGgGAgNBkpsA4/ZWLWxqmTNQowTk8tIwgkHiOK608nPgjZAOyAaAagDCAaAkoAIBoBoAQDQkEA1AGgHRD64/uN/Mrj4j1I6KvBp7TH6pvsWJqYeGfdN/m/Mruq9COWz1FtaFAQDUAaAYQDQDQkEA0A0A0AIBoSNpsVANaCkDmZrgf986xbwzVLKK8kFja40U5Iwefq5s7ieldEVhGMnlnJWIJNYSoJGGH3JkCQgaAYQDUAaAaAaAEA0JBCAQDUEk6Bv1x/cb+ZXHxHqR0U+C/tQRumjqWJqY2F/dN/m/Mruq9COWz1FpaFBoBoBqANANANACEjQAgGgGgGgBCSxTkE8ouueFv6qkvyJRYLCqFz/9k=">
            <a:hlinkClick r:id="rId3"/>
          </p:cNvPr>
          <p:cNvSpPr>
            <a:spLocks noChangeAspect="1" noChangeArrowheads="1"/>
          </p:cNvSpPr>
          <p:nvPr/>
        </p:nvSpPr>
        <p:spPr bwMode="auto">
          <a:xfrm>
            <a:off x="425450" y="-754063"/>
            <a:ext cx="3333750" cy="22193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3074" name="Picture 2" descr="http://www.langevin.com/wp-content/uploads/2013/11/practice.gif">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73050" y="211336"/>
            <a:ext cx="3429000" cy="31813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http://recursos.ort.edu.ar/static/archivos/portada/381227">
            <a:hlinkClick r:id="rId6"/>
          </p:cNvPr>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211028" y="2130964"/>
            <a:ext cx="3096344" cy="3408580"/>
          </a:xfrm>
          <a:prstGeom prst="rect">
            <a:avLst/>
          </a:prstGeom>
          <a:noFill/>
          <a:extLst>
            <a:ext uri="{909E8E84-426E-40DD-AFC4-6F175D3DCCD1}">
              <a14:hiddenFill xmlns:a14="http://schemas.microsoft.com/office/drawing/2010/main" xmlns="">
                <a:solidFill>
                  <a:srgbClr val="FFFFFF"/>
                </a:solidFill>
              </a14:hiddenFill>
            </a:ext>
          </a:extLst>
        </p:spPr>
      </p:pic>
      <p:pic>
        <p:nvPicPr>
          <p:cNvPr id="3080" name="Picture 8" descr="http://www.mechanictomillionaire.com/wp-content/uploads/2013/05/Practice...jpg">
            <a:hlinkClick r:id="rId8"/>
          </p:cNvPr>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216857" y="4221088"/>
            <a:ext cx="3927143" cy="26369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2316584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barn(inVertical)">
                                      <p:cBhvr>
                                        <p:cTn id="12" dur="500"/>
                                        <p:tgtEl>
                                          <p:spTgt spid="307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080"/>
                                        </p:tgtEl>
                                        <p:attrNameLst>
                                          <p:attrName>style.visibility</p:attrName>
                                        </p:attrNameLst>
                                      </p:cBhvr>
                                      <p:to>
                                        <p:strVal val="visible"/>
                                      </p:to>
                                    </p:set>
                                    <p:anim calcmode="lin" valueType="num">
                                      <p:cBhvr>
                                        <p:cTn id="17" dur="1000" fill="hold"/>
                                        <p:tgtEl>
                                          <p:spTgt spid="3080"/>
                                        </p:tgtEl>
                                        <p:attrNameLst>
                                          <p:attrName>ppt_w</p:attrName>
                                        </p:attrNameLst>
                                      </p:cBhvr>
                                      <p:tavLst>
                                        <p:tav tm="0">
                                          <p:val>
                                            <p:fltVal val="0"/>
                                          </p:val>
                                        </p:tav>
                                        <p:tav tm="100000">
                                          <p:val>
                                            <p:strVal val="#ppt_w"/>
                                          </p:val>
                                        </p:tav>
                                      </p:tavLst>
                                    </p:anim>
                                    <p:anim calcmode="lin" valueType="num">
                                      <p:cBhvr>
                                        <p:cTn id="18" dur="1000" fill="hold"/>
                                        <p:tgtEl>
                                          <p:spTgt spid="3080"/>
                                        </p:tgtEl>
                                        <p:attrNameLst>
                                          <p:attrName>ppt_h</p:attrName>
                                        </p:attrNameLst>
                                      </p:cBhvr>
                                      <p:tavLst>
                                        <p:tav tm="0">
                                          <p:val>
                                            <p:fltVal val="0"/>
                                          </p:val>
                                        </p:tav>
                                        <p:tav tm="100000">
                                          <p:val>
                                            <p:strVal val="#ppt_h"/>
                                          </p:val>
                                        </p:tav>
                                      </p:tavLst>
                                    </p:anim>
                                    <p:anim calcmode="lin" valueType="num">
                                      <p:cBhvr>
                                        <p:cTn id="19" dur="1000" fill="hold"/>
                                        <p:tgtEl>
                                          <p:spTgt spid="3080"/>
                                        </p:tgtEl>
                                        <p:attrNameLst>
                                          <p:attrName>style.rotation</p:attrName>
                                        </p:attrNameLst>
                                      </p:cBhvr>
                                      <p:tavLst>
                                        <p:tav tm="0">
                                          <p:val>
                                            <p:fltVal val="90"/>
                                          </p:val>
                                        </p:tav>
                                        <p:tav tm="100000">
                                          <p:val>
                                            <p:fltVal val="0"/>
                                          </p:val>
                                        </p:tav>
                                      </p:tavLst>
                                    </p:anim>
                                    <p:animEffect transition="in" filter="fade">
                                      <p:cBhvr>
                                        <p:cTn id="20" dur="1000"/>
                                        <p:tgtEl>
                                          <p:spTgt spid="3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 </a:t>
            </a:r>
            <a:endParaRPr lang="en-GB" dirty="0"/>
          </a:p>
        </p:txBody>
      </p:sp>
      <p:sp>
        <p:nvSpPr>
          <p:cNvPr id="3" name="Content Placeholder 2"/>
          <p:cNvSpPr>
            <a:spLocks noGrp="1"/>
          </p:cNvSpPr>
          <p:nvPr>
            <p:ph idx="1"/>
          </p:nvPr>
        </p:nvSpPr>
        <p:spPr>
          <a:xfrm>
            <a:off x="685800" y="1981200"/>
            <a:ext cx="8134672" cy="4114800"/>
          </a:xfrm>
        </p:spPr>
        <p:txBody>
          <a:bodyPr/>
          <a:lstStyle/>
          <a:p>
            <a:r>
              <a:rPr lang="en-GB" dirty="0"/>
              <a:t>Be careful what is asking for a factual answer </a:t>
            </a:r>
            <a:br>
              <a:rPr lang="en-GB" dirty="0"/>
            </a:br>
            <a:r>
              <a:rPr lang="en-GB" dirty="0"/>
              <a:t>e.g. </a:t>
            </a:r>
            <a:r>
              <a:rPr lang="en-GB" i="1" dirty="0">
                <a:solidFill>
                  <a:schemeClr val="accent5">
                    <a:lumMod val="50000"/>
                  </a:schemeClr>
                </a:solidFill>
              </a:rPr>
              <a:t>List </a:t>
            </a:r>
            <a:r>
              <a:rPr lang="en-GB" dirty="0"/>
              <a:t>or </a:t>
            </a:r>
            <a:r>
              <a:rPr lang="en-GB" i="1" dirty="0">
                <a:solidFill>
                  <a:schemeClr val="accent5">
                    <a:lumMod val="50000"/>
                  </a:schemeClr>
                </a:solidFill>
              </a:rPr>
              <a:t>State</a:t>
            </a:r>
          </a:p>
          <a:p>
            <a:pPr marL="0" indent="0">
              <a:buNone/>
            </a:pPr>
            <a:r>
              <a:rPr lang="en-GB" dirty="0"/>
              <a:t>vs.</a:t>
            </a:r>
          </a:p>
          <a:p>
            <a:r>
              <a:rPr lang="en-GB" dirty="0"/>
              <a:t>What is asking for your critique / opinion </a:t>
            </a:r>
            <a:br>
              <a:rPr lang="en-GB" dirty="0"/>
            </a:br>
            <a:r>
              <a:rPr lang="en-GB" dirty="0"/>
              <a:t>e.g. </a:t>
            </a:r>
            <a:r>
              <a:rPr lang="en-GB" i="1" dirty="0">
                <a:solidFill>
                  <a:schemeClr val="accent5">
                    <a:lumMod val="50000"/>
                  </a:schemeClr>
                </a:solidFill>
              </a:rPr>
              <a:t>Give reasons for</a:t>
            </a:r>
            <a:r>
              <a:rPr lang="en-GB" dirty="0"/>
              <a:t>, </a:t>
            </a:r>
            <a:r>
              <a:rPr lang="en-GB" i="1" dirty="0">
                <a:solidFill>
                  <a:schemeClr val="accent5">
                    <a:lumMod val="50000"/>
                  </a:schemeClr>
                </a:solidFill>
              </a:rPr>
              <a:t>Explain</a:t>
            </a:r>
            <a:r>
              <a:rPr lang="en-GB" dirty="0"/>
              <a:t> or </a:t>
            </a:r>
            <a:r>
              <a:rPr lang="en-GB" i="1" dirty="0">
                <a:solidFill>
                  <a:schemeClr val="accent5">
                    <a:lumMod val="50000"/>
                  </a:schemeClr>
                </a:solidFill>
              </a:rPr>
              <a:t>Comment on </a:t>
            </a:r>
            <a:r>
              <a:rPr lang="en-GB" dirty="0"/>
              <a:t>……</a:t>
            </a:r>
            <a:br>
              <a:rPr lang="en-GB" dirty="0"/>
            </a:br>
            <a:endParaRPr lang="en-GB" dirty="0"/>
          </a:p>
          <a:p>
            <a:r>
              <a:rPr lang="en-GB" dirty="0" smtClean="0"/>
              <a:t>Think …..</a:t>
            </a:r>
            <a:r>
              <a:rPr lang="en-GB" dirty="0" smtClean="0">
                <a:solidFill>
                  <a:schemeClr val="accent3">
                    <a:lumMod val="50000"/>
                  </a:schemeClr>
                </a:solidFill>
              </a:rPr>
              <a:t>“why </a:t>
            </a:r>
            <a:r>
              <a:rPr lang="en-GB" dirty="0">
                <a:solidFill>
                  <a:schemeClr val="accent3">
                    <a:lumMod val="50000"/>
                  </a:schemeClr>
                </a:solidFill>
              </a:rPr>
              <a:t>is this </a:t>
            </a:r>
            <a:r>
              <a:rPr lang="en-GB" dirty="0" smtClean="0">
                <a:solidFill>
                  <a:schemeClr val="accent3">
                    <a:lumMod val="50000"/>
                  </a:schemeClr>
                </a:solidFill>
              </a:rPr>
              <a:t>important”</a:t>
            </a:r>
            <a:r>
              <a:rPr lang="en-GB" dirty="0" smtClean="0"/>
              <a:t>….</a:t>
            </a:r>
            <a:r>
              <a:rPr lang="en-GB" dirty="0"/>
              <a:t>the </a:t>
            </a:r>
            <a:r>
              <a:rPr lang="en-GB" dirty="0" smtClean="0">
                <a:solidFill>
                  <a:schemeClr val="accent3">
                    <a:lumMod val="50000"/>
                  </a:schemeClr>
                </a:solidFill>
              </a:rPr>
              <a:t>“so what!”</a:t>
            </a:r>
            <a:r>
              <a:rPr lang="en-GB" sz="2800" i="1" dirty="0" smtClean="0">
                <a:solidFill>
                  <a:schemeClr val="accent3">
                    <a:lumMod val="50000"/>
                  </a:schemeClr>
                </a:solidFill>
              </a:rPr>
              <a:t/>
            </a:r>
            <a:br>
              <a:rPr lang="en-GB" sz="2800" i="1" dirty="0" smtClean="0">
                <a:solidFill>
                  <a:schemeClr val="accent3">
                    <a:lumMod val="50000"/>
                  </a:schemeClr>
                </a:solidFill>
              </a:rPr>
            </a:br>
            <a:endParaRPr lang="en-GB" sz="2400" dirty="0" smtClean="0">
              <a:solidFill>
                <a:schemeClr val="accent3">
                  <a:lumMod val="50000"/>
                </a:schemeClr>
              </a:solidFill>
            </a:endParaRPr>
          </a:p>
        </p:txBody>
      </p:sp>
    </p:spTree>
    <p:extLst>
      <p:ext uri="{BB962C8B-B14F-4D97-AF65-F5344CB8AC3E}">
        <p14:creationId xmlns:p14="http://schemas.microsoft.com/office/powerpoint/2010/main" xmlns="" val="270861349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a:xfrm>
            <a:off x="683568" y="1988840"/>
            <a:ext cx="8302625" cy="4114800"/>
          </a:xfrm>
        </p:spPr>
        <p:txBody>
          <a:bodyPr/>
          <a:lstStyle/>
          <a:p>
            <a:pPr marL="0" indent="0">
              <a:buNone/>
            </a:pPr>
            <a:r>
              <a:rPr lang="en-GB" dirty="0" smtClean="0"/>
              <a:t>Exclusion criterion </a:t>
            </a:r>
            <a:r>
              <a:rPr lang="en-GB" dirty="0"/>
              <a:t/>
            </a:r>
            <a:br>
              <a:rPr lang="en-GB" dirty="0"/>
            </a:br>
            <a:r>
              <a:rPr lang="en-GB" dirty="0" smtClean="0"/>
              <a:t>= presence of a red traffic light</a:t>
            </a:r>
          </a:p>
          <a:p>
            <a:pPr marL="0" indent="0">
              <a:buNone/>
            </a:pPr>
            <a:endParaRPr lang="en-GB" dirty="0"/>
          </a:p>
          <a:p>
            <a:pPr marL="0" indent="0">
              <a:buNone/>
            </a:pPr>
            <a:r>
              <a:rPr lang="en-GB" dirty="0" smtClean="0"/>
              <a:t>Question:</a:t>
            </a:r>
          </a:p>
          <a:p>
            <a:pPr marL="0" indent="0">
              <a:buNone/>
            </a:pPr>
            <a:r>
              <a:rPr lang="en-GB" i="1" dirty="0" smtClean="0">
                <a:solidFill>
                  <a:schemeClr val="accent5">
                    <a:lumMod val="50000"/>
                  </a:schemeClr>
                </a:solidFill>
              </a:rPr>
              <a:t>“Comment on the </a:t>
            </a:r>
            <a:r>
              <a:rPr lang="en-GB" i="1" dirty="0">
                <a:solidFill>
                  <a:schemeClr val="accent5">
                    <a:lumMod val="50000"/>
                  </a:schemeClr>
                </a:solidFill>
              </a:rPr>
              <a:t>appropriateness of the patient population </a:t>
            </a:r>
            <a:r>
              <a:rPr lang="en-GB" i="1" dirty="0" smtClean="0">
                <a:solidFill>
                  <a:schemeClr val="accent5">
                    <a:lumMod val="75000"/>
                  </a:schemeClr>
                </a:solidFill>
              </a:rPr>
              <a:t>(do </a:t>
            </a:r>
            <a:r>
              <a:rPr lang="en-GB" i="1" dirty="0">
                <a:solidFill>
                  <a:schemeClr val="accent5">
                    <a:lumMod val="75000"/>
                  </a:schemeClr>
                </a:solidFill>
              </a:rPr>
              <a:t>not simply repeat the inclusion / exclusion criteria</a:t>
            </a:r>
            <a:r>
              <a:rPr lang="en-GB" i="1" dirty="0" smtClean="0">
                <a:solidFill>
                  <a:schemeClr val="accent5">
                    <a:lumMod val="75000"/>
                  </a:schemeClr>
                </a:solidFill>
              </a:rPr>
              <a:t>)”</a:t>
            </a:r>
            <a:endParaRPr lang="en-GB" i="1" dirty="0">
              <a:solidFill>
                <a:schemeClr val="accent5">
                  <a:lumMod val="75000"/>
                </a:schemeClr>
              </a:solidFill>
            </a:endParaRPr>
          </a:p>
          <a:p>
            <a:pPr marL="0" indent="0">
              <a:buNone/>
            </a:pPr>
            <a:r>
              <a:rPr lang="en-GB" sz="2000" dirty="0" smtClean="0"/>
              <a:t/>
            </a:r>
            <a:br>
              <a:rPr lang="en-GB" sz="2000" dirty="0" smtClean="0"/>
            </a:br>
            <a:endParaRPr lang="en-GB" sz="2000" dirty="0" smtClean="0"/>
          </a:p>
        </p:txBody>
      </p:sp>
      <p:sp>
        <p:nvSpPr>
          <p:cNvPr id="4" name="AutoShape 2" descr="data:image/jpeg;base64,/9j/4AAQSkZJRgABAQAAAQABAAD/2wCEAAkGBxASEBQQEBQQDw8QDw8PDxAPDw8PDw8PFBQWFhQUFBQYHCggGBolHBQUITEhJSkrLi4uFx8zODMsNygtLisBCgoKDg0OGBAQGiwcHBwsLCwsLCwsLCwsLCwsLCwsLCwsLCwsLCwsLCwsLCwsLCwsLCwsLCwsLCwsLCwsLCwsLP/AABEIAQMAwgMBIgACEQEDEQH/xAAcAAABBQEBAQAAAAAAAAAAAAADAAECBAUGBwj/xABJEAACAQIDAwgGBgYGCwAAAAAAAQIDEQQSIQUxUQYTIkFhcZGxB4GhssHRIyQyYnJzQlJjgsLwNFNkdKLhFBUWM4OTs8PS4vH/xAAaAQADAQEBAQAAAAAAAAAAAAAAAQIDBAUG/8QAJhEBAQACAQMEAgIDAAAAAAAAAAECEQMSITEyQXGBBBNCUQWR0f/aAAwDAQACEQMRAD8AOqyDUqlzOpsswqHZcXHMmhGaGlJFZS6xpSbI6VdS2kmFjEr0S3AmnEJUySiFsSjEnatIQphookokkhbPSSGaHuRchGaSK9SIeUivWkVIVQkiA2cFUbLkRaJLUBKJKDY85Fa0SlXhroRUbFisgMomkRUqS17BVEQgSb0DQ2i2CcLsLGFw9GAb0NbAWEYi5qInqqumMmKJxugiphVTVitokCUwtOV+whzIWEBXRzaxBFmDAUizCJlk0g1NBkgUAiZnVpNkOcGqSKVSpZjmOyt0tyqgpVCg8UNOvc1nGjrXJ4iwKVe5TnUuRzFzjRc1rOEuilnCQqBcRMlgDOY+cBJhMRamncaUCKHcx6LZpEGSHUBkJhohURUraCcSL5WNoInGCsOTpTJbJU5g0FgjXTPY0dSSRCDHZGlbFpMtQmUYSDRkTcTlWnMfnSrmGlMXSfUsTrFXET0ITqApTNMcEXIMRVx+0qFH/ezjC+5N3k+6K1B4HbOGrPLSqRlL9V3jJ9yklcvcRqrw9iUYN7k33K5Yp7Pqy3Rfr6PmFyk80SWq0YXDQpGjQ2RP9JxXdqWf9WrLpL16WMsubH+2k46x8hHJct1MNKO7XVpg4lS78FYHzWlwahdFvm7orIcpVDL1E1oJoixkJTpt3YpQd7CpSDKZN2qJKh/NxElU/mw5PdfZkOI6JzImkZVKKJuWoNSHuGhtNskmDHTDQ2m2KKGWoanTuHgQCUWY/KTan+jUcy1qTeSmnuv1yfYvkdLRpcUct6RNmt4eNVa81U6X4J2Tfiok3PU7NOPCXKbebYitKcnKbcpSd3KTu2yEZWaaumtU1o0ydSIOlTc5KMd7djm37vQy49WYyeXonJTl7VUeZqpVWklGV8s+9tLpG3X5XVW8seag3uTXSfddnneA2Q1aeZxmtV42YRYySld6yi9Myvr8jKZY5W6Vz/h8vBjjlyTUydHtjbWJqdGdSeV74p5IvvUbXOi5A4ucuepybcafNqCbbUb5npfdvONr1VKz4qMvU7HW+j9fS4n/AIPkx3w5XUT1zdkminKGpejHWX438CE6BthdRllFGqupaFeUTSeF43JrDq1rI0mciOnbHlEbI+DNuGGXAk6VluD9o/WzcPhtzaJ4ijppvLgsl2T1Xe1dM0pKDEX+Z7fYOHWfS5tsiIc6ZHNaSJIZEkAOwVSvCLSk0nJxUV1tt2VvWGRj7TpqeJpwklKLdO6aumrzb90jO6nZeE3W1GJZjB9RSp7Kpr7MqtL8FWeVfuyvH2GZjNpYihNwnzs4b4VrU7NcHlsr+pfFxnnqKxx26qlFhcRgoVaU6VRXhUhKEl2SVvE4uhykrdU5dmaEHfu01NnYnKGpUqxpTUJKd9YrLKNk3d9mhz5ckraYaeTbZwcqFWpQnrKnNwut0ktz9aLXJ/Cq2d9csq7OJtcu8MpTq1EulHEzg391t6P1r2mVyfrLLzf6UZN24xa3mPLv9d09n/F5Y5/lY9f9dvltQhv693m/8zC2/HLUTX6cE/DT5HQ04aN9nxkYHKepGVSEU08sXnt1Xa079Dm/Hl/Y9v8AzVxv4l3/AHNf7/5sTCz0prjFfP4noPo+XTxPfS8meebNi5PnHonJKPcuH89R6L6PHeeJf36a8Mx2ZPjnWYeF8345BuaJ0o6et+YWwS9hpX5sjKmHkQaHsglEaUQjGGAOZCwohYhVHQey0rc0hB8gwtq04lIkkKw6R3uEh0Kw9hkRlVLPG01wu33KnJ/E1rGRB3x34Yyf+CC+Jlye3y04/f4bs2KD47iMWSL0nYdXZOHm7uEU7WsllXfZW1LGytiUKdVVIq0op5d7tdWe/suPSi2cl6Rtt1KMI4Wm3GVWDnVktJc024qK72pX7F2nPyceLbDOsPlXtSlKdWnGWZvE1JSy6rLmlbXdwOahe94PVa3jdSS7iq2NGTTutGtU1vRnrs2l92pLaldrLmnZq2iUXbvSuNs7CZ6kYzdk5XleVtN71C4KpTq/bVprfZ2Uu3gbOy6FOM+jnzSi0tE1Hjqie2Phpny58nryt+aJi6kIySj9mNklFaW7Oo6/0a3bxMmmk6kLbvvHIYyDzes7D0c3viL9UqaXZ9oi+EO4pPT1vzYS4Gm9PW/MncYOyLE2MANYi0EsNYYRgFUyGUZICGzoQIQKcekOJIkkeg4DIew9h7ARrGNgtcbUfCE/egvgbVjG2Rriaz4J+2pL5EZ+cflph4y+G0iSHhC5cw+HW9jyykTjjaWDpP1HHelzZbcKOKivsN0Kn4ZdKDfZfMv3kd7TZDauAhiKFShU+xUg4t9cX1SXanZ+o5s8vd0YzT51Ykg+KoOEnCW9O3f29wOKEs9KTi01vRs0MY1aUXZrVdjMmMQsnl8LiDqq1ZSkrdjXc/8A6dl6PV0sS+NSn5M4DD/ahHhGKffoeh+j1a4j8yH8Rll4U62L835k0xRh5vzJ82xwkbCSCxgOoDMNIlGAWMB7CCEogmg9V6W6wSiMB5RBsogNxaJxGSJI73AdEtCI6AyymJycjepWlx5vzm/ibbdteGpjcl/s1H96C8IJ/Ezy9WP2vH05fToItIm63AASRXSnqWKVUuU56Psi2Z8C0pfR1HwpyfsZjyzs1473eO8pKCcKU9L2lFvre5rzZgQXUbm28TCThBSi1GOtnfpN67u5GTKm9/2lxVmu5mc8NaJCCXsByl0k+pW9diLjLhbvZobEw0JVo52nGPSa+0tOzr1sAX9m0ZK05aObvZ9Ueo9C9HEr/wCkv9rH+I4rGYlZ00pWv1rL5nZejJPJiJP9KsrerMZZeFO6pR+IdRIUXogqYGbKOoj3FcAjYViQrAFaqtRQROqRQySuMPYQlOKSHsOkSUT0Xno2HCRpicBbPQGJdoSfCEn7GZnJaP0U3xrP2QgvgaG09KNT8uftTKvJpfQX41Kj/wAVvgTfXFz0VqJBIQIoNTKtRIZxOF9IXKScZPB0W4rLF4iSdpO6uqd+pWab43S439DjG55P6StnunjOdt0cRBTT+/FKMl4KL/eMcruNsZquRbCUK7g7ruae6S4MEx0jNq3sLCjNZlHf1XytPh1mps6lTjNqOfM431V1FJ8UcrhKzjLsejNihjXFpp7n7OteBFhtDEQee3adt6OL5cRf+tj7EzjKtS812PR8V/Pmdr6PF0cQ+NZP2NEXwbuKUtEEUivTegRMAMpErgkySYGImKcrA8xCpMATZKKIRJJhsJiI3EJTjUiaY1h0j0XnpXEIQBT21L6Cf4UvFpA+Tkfq0O11H4zkLlA/q8u1wX+JBNhK2Gpflp+OvxI/n9L/AIfbThFBoWK6CRuFhSrMZIweW+y44nBVP6yh9NSf3orWPrV14cDbhDiV9v6YOt+W14tIwz7Rtj3eAzjqSSNjlJh0quZWWaEZNL9bc37DLpxuLe1lTh4BJTsGUfiCTWdPek79jaEG9RfTS4JLwPQvR2uhX/NXxPOtlwd4ylvk7ru6j0X0cO9Ou1/XfMzy8KdhH5k0DT82STGBLiuDciOYAI5EUyI4jSUh84Jsa4AbOOAzCEpziJISHsei88h0Kw4EyOU8rUO+cfJv4F7ZMLUKS4UafuozOV8rUV+NvwhL5m1hY2hFcIRXgkZ/zrS+iD3HuRHL0nYkZlXlFP6lV/cXjOPzLKA7YpKeEqxu10XNWV+lC0kvFIw5p2a8d7vH9tTzVX91KK9S19rZmOLv8jXeysTJtuME223eXHuuEhycrPfOC7k38jNrti2b4mhsPAKpVWfWEU5NPdpuv6zQjyZfXUfqil8TQ2byMjVllUpyaV3eaikvUgvgbVcViacZq8opJ8Tt/RhK9Cs+p17rut/mY8vR+oq6hGp2KpNv22OqwtXD4HDQg8lKVl9FG2adR79Fvd97M8ta7Kbil5vzJKRTU+os0lc06dREy2MhMnGJGRG1mQrjMi2IybI3E2RYA+YRC44jYthxWHSPRcBDisOBOd5ZawhH9Zz8or+I6NI5zlTrUoR4yt4zgjpbGc9WX01y9OP2SRKMSUYO1yUSrUyCww9xq+EvCUL6TTT468A1GSLF0YZW3y2xkct/s1q+nZX0WW7t33LcOTtG2rn3ppfA3nAdUSOytMCvyeoOLinUjJppTUk5RfFJq3ijzba09o4GtkdapqoSVSn0ac1d26rdT0Z7NLDopYzARmstSMKkU1LLOKmsy3Oz6ypJS3Y8V5RbZxFWq5TlODcIKVOM5qmpJWbUb6X3+sNs5O8OLcdfWWOV+ApU8TONOOSKktE3bWKbtfqA7O+3T/HDzQodr294eJKELD3IykRbVSQXMQlIhmEyTJsi2OkKUACDItk5EGgCOYQhApTWGZB0nexotAZxOjHkrny44q82E5rQnCOpYyDuekzDbjduwzYzDQ+/Rfq53/1OyhRS6jltpq+1aEV1Kn7FUkdiqdzPq71r09orVUrWK1y9PDStd69xGGGuXjlJGeUtoNBFqIOVGz03A23cLNnLpcU0TUikphoSuRcVzJZbINXJxws32GhQwaSI3pWtvDOXMb4yr+Ne6jP2bH6Wmv2lPzRs8tY/X6/ZVkvBIy9nr6en+bT95FRNeytisOoMKqZNVArEguQhJEmjca4zYKTGBGxnEaCFOYjRyiIZmOBnbBjXCU0XGdQUWtQsZg60geYuTaLdObqyvtiP3U/ZRf8A5Hd4ZJnA7PWba0+yFR+EYR+J3uG0M77tJ7LbiDdJhYsIRtWgOZTVmZ+LwmXVGuiE4J6PcVjlYWWMrANPCYdZVdO+8Ktnw4PxL9KCtYrLOXwjHDXlGhEM5W0toNYTM2rwzljK+PxD/b1PMztmL6xSX7al7yL3Kl3xuIf9ore8yrsVXxVBf2ij76NZ4Z3y9lcZLq7ScZGk6S6wcKCV+JntelSxXqyNSrDomRXkEFQI3I5xZgJMacRJkswjDyCCZhAalGY+dkKcGGhC5v2jDvU6dK+rDKktxKK0FczuVrSYyOP5PRvtTEvqjGsl/wA2KXunb02cTyN6WLxUv56VSb+B2aJUt0qgZSKdN2DxEY6Y9wDqpbwUsWILqmGRl4eq73ZcdfTcAWYIarNIpzxTvpoDnJvf1gHjHKF3xdd8cRX99g+T6+u4f+9UP+pE3KmzqcqtWU1dyrVXvat03a1ingdn83jsM1rB4qha+9POtGaSxFj2epe4OVa27Vhaj0uZ1eoZrPi8Q3oZk2EqTK8mVE01x0yFyLmAHzjZyvnG5wRrWcRW5wYWjWKasETK0ahOMikrCkEgyspkcRWtCT4Qk/BMA5r0eO8sTP8AWdH/ALj+J2eY4v0eq1Kq+NWMfCC+Z10ZCVR1IPCrZFaMh7gQrVxo0kRzCzBsJxVh02DuOmIJ5QimkBuxIDcJf6Sb/aT95kcP/SaF+rEUX4TTGpPpP8UvNjYZ/WaP59PzCB6XUxCsZ1SRKUgMggCmwE5E6iYFwZSUZTBymTlTBSiAM5jZxrCyACzDjZBAB4limtBCGEZ7yvtJ/QVfyavusQhBlchF9DU/vM/cgdMIRMXfJ0xZmOIRFmYszEIAkmETEIDOmNccQg4KhvfeLDf0mj+dDzEIZO6uQkIQGHIixCAg5AJDiGELCYhDCFxCEI3/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FFFFFF"/>
              </a:solidFill>
            </a:endParaRPr>
          </a:p>
        </p:txBody>
      </p:sp>
      <p:pic>
        <p:nvPicPr>
          <p:cNvPr id="4100" name="Picture 4" descr="http://www.newstruth.co.uk/wp-content/uploads/2012/05/no-traffic-lights.jpg">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708441" y="1556792"/>
            <a:ext cx="1583939" cy="23780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7686911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MR slide style">
  <a:themeElements>
    <a:clrScheme name="Custom 1">
      <a:dk1>
        <a:srgbClr val="000000"/>
      </a:dk1>
      <a:lt1>
        <a:srgbClr val="D8D8D8"/>
      </a:lt1>
      <a:dk2>
        <a:srgbClr val="007BF6"/>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HMR slide sty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MR slide styl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MR slide styl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MR slide styl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MR slide styl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MR slide sty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MR slide sty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MR slide sty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MR slide style 8">
        <a:dk1>
          <a:srgbClr val="000000"/>
        </a:dk1>
        <a:lt1>
          <a:srgbClr val="FFFFFF"/>
        </a:lt1>
        <a:dk2>
          <a:srgbClr val="000000"/>
        </a:dk2>
        <a:lt2>
          <a:srgbClr val="808080"/>
        </a:lt2>
        <a:accent1>
          <a:srgbClr val="00CC99"/>
        </a:accent1>
        <a:accent2>
          <a:srgbClr val="008080"/>
        </a:accent2>
        <a:accent3>
          <a:srgbClr val="FFFFFF"/>
        </a:accent3>
        <a:accent4>
          <a:srgbClr val="000000"/>
        </a:accent4>
        <a:accent5>
          <a:srgbClr val="AAE2CA"/>
        </a:accent5>
        <a:accent6>
          <a:srgbClr val="007373"/>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HMR slide style">
  <a:themeElements>
    <a:clrScheme name="Custom 1">
      <a:dk1>
        <a:srgbClr val="000000"/>
      </a:dk1>
      <a:lt1>
        <a:srgbClr val="D8D8D8"/>
      </a:lt1>
      <a:dk2>
        <a:srgbClr val="007BF6"/>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HMR slide sty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MR slide styl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MR slide styl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MR slide styl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MR slide styl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MR slide sty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MR slide sty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MR slide sty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MR slide style 8">
        <a:dk1>
          <a:srgbClr val="000000"/>
        </a:dk1>
        <a:lt1>
          <a:srgbClr val="FFFFFF"/>
        </a:lt1>
        <a:dk2>
          <a:srgbClr val="000000"/>
        </a:dk2>
        <a:lt2>
          <a:srgbClr val="808080"/>
        </a:lt2>
        <a:accent1>
          <a:srgbClr val="00CC99"/>
        </a:accent1>
        <a:accent2>
          <a:srgbClr val="008080"/>
        </a:accent2>
        <a:accent3>
          <a:srgbClr val="FFFFFF"/>
        </a:accent3>
        <a:accent4>
          <a:srgbClr val="000000"/>
        </a:accent4>
        <a:accent5>
          <a:srgbClr val="AAE2CA"/>
        </a:accent5>
        <a:accent6>
          <a:srgbClr val="007373"/>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HMR slide style">
  <a:themeElements>
    <a:clrScheme name="Custom 1">
      <a:dk1>
        <a:srgbClr val="000000"/>
      </a:dk1>
      <a:lt1>
        <a:srgbClr val="D8D8D8"/>
      </a:lt1>
      <a:dk2>
        <a:srgbClr val="007BF6"/>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HMR slide sty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MR slide styl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MR slide styl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MR slide styl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MR slide styl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MR slide sty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MR slide sty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MR slide sty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MR slide style 8">
        <a:dk1>
          <a:srgbClr val="000000"/>
        </a:dk1>
        <a:lt1>
          <a:srgbClr val="FFFFFF"/>
        </a:lt1>
        <a:dk2>
          <a:srgbClr val="000000"/>
        </a:dk2>
        <a:lt2>
          <a:srgbClr val="808080"/>
        </a:lt2>
        <a:accent1>
          <a:srgbClr val="00CC99"/>
        </a:accent1>
        <a:accent2>
          <a:srgbClr val="008080"/>
        </a:accent2>
        <a:accent3>
          <a:srgbClr val="FFFFFF"/>
        </a:accent3>
        <a:accent4>
          <a:srgbClr val="000000"/>
        </a:accent4>
        <a:accent5>
          <a:srgbClr val="AAE2CA"/>
        </a:accent5>
        <a:accent6>
          <a:srgbClr val="007373"/>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17943</TotalTime>
  <Words>2800</Words>
  <Application>Microsoft Office PowerPoint</Application>
  <PresentationFormat>On-screen Show (4:3)</PresentationFormat>
  <Paragraphs>382</Paragraphs>
  <Slides>44</Slides>
  <Notes>44</Notes>
  <HiddenSlides>0</HiddenSlides>
  <MMClips>0</MMClips>
  <ScaleCrop>false</ScaleCrop>
  <HeadingPairs>
    <vt:vector size="4" baseType="variant">
      <vt:variant>
        <vt:lpstr>Theme</vt:lpstr>
      </vt:variant>
      <vt:variant>
        <vt:i4>3</vt:i4>
      </vt:variant>
      <vt:variant>
        <vt:lpstr>Slide Titles</vt:lpstr>
      </vt:variant>
      <vt:variant>
        <vt:i4>44</vt:i4>
      </vt:variant>
    </vt:vector>
  </HeadingPairs>
  <TitlesOfParts>
    <vt:vector size="47" baseType="lpstr">
      <vt:lpstr>HMR slide style</vt:lpstr>
      <vt:lpstr>2_HMR slide style</vt:lpstr>
      <vt:lpstr>1_HMR slide style</vt:lpstr>
      <vt:lpstr>Slide 1</vt:lpstr>
      <vt:lpstr>Workshop session contents</vt:lpstr>
      <vt:lpstr>Slide 3</vt:lpstr>
      <vt:lpstr>CAP Introduction </vt:lpstr>
      <vt:lpstr>CAP Introduction </vt:lpstr>
      <vt:lpstr>Slide 6</vt:lpstr>
      <vt:lpstr>Slide 7</vt:lpstr>
      <vt:lpstr>CAP </vt:lpstr>
      <vt:lpstr>Example:</vt:lpstr>
      <vt:lpstr>Example:</vt:lpstr>
      <vt:lpstr>Slide 11</vt:lpstr>
      <vt:lpstr>1.  Design Characteristics </vt:lpstr>
      <vt:lpstr>2.  Patient Selection</vt:lpstr>
      <vt:lpstr>2.  Patient Selection</vt:lpstr>
      <vt:lpstr>2.  Patient Selection</vt:lpstr>
      <vt:lpstr>3.  Lay terms explanations</vt:lpstr>
      <vt:lpstr>Slide 17</vt:lpstr>
      <vt:lpstr>Slide 18</vt:lpstr>
      <vt:lpstr>Slide 19</vt:lpstr>
      <vt:lpstr>Slide 20</vt:lpstr>
      <vt:lpstr>Slide 21</vt:lpstr>
      <vt:lpstr>Slide 22</vt:lpstr>
      <vt:lpstr>Slide 23</vt:lpstr>
      <vt:lpstr>Slide 24</vt:lpstr>
      <vt:lpstr>Slide 25</vt:lpstr>
      <vt:lpstr>Slide 26</vt:lpstr>
      <vt:lpstr>Slide 27</vt:lpstr>
      <vt:lpstr>       My approach to the critical appraisal paper  (The 1st and 2nd time)  Seema Parikh</vt:lpstr>
      <vt:lpstr>Slide 29</vt:lpstr>
      <vt:lpstr>The first time - What I did wrong</vt:lpstr>
      <vt:lpstr>The first time - What I did wrong</vt:lpstr>
      <vt:lpstr>What happened in the exam</vt:lpstr>
      <vt:lpstr>The 2nd time - What I did differently</vt:lpstr>
      <vt:lpstr>What I realised</vt:lpstr>
      <vt:lpstr>Structured approach</vt:lpstr>
      <vt:lpstr>Realisations from lots of practice</vt:lpstr>
      <vt:lpstr>Structured approach to re-design section</vt:lpstr>
      <vt:lpstr>Slide 38</vt:lpstr>
      <vt:lpstr>CAP summary</vt:lpstr>
      <vt:lpstr>CAP summary</vt:lpstr>
      <vt:lpstr>CAP summary</vt:lpstr>
      <vt:lpstr>CAP summary</vt:lpstr>
      <vt:lpstr>CAP summary</vt:lpstr>
      <vt:lpstr>And finally …to those sitting the DPM </vt:lpstr>
    </vt:vector>
  </TitlesOfParts>
  <Company>Hammersmith Medicines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Middlesex Hospital</dc:title>
  <dc:creator>Steve Warrington</dc:creator>
  <cp:lastModifiedBy>rmd27071</cp:lastModifiedBy>
  <cp:revision>292</cp:revision>
  <cp:lastPrinted>2004-11-03T15:04:03Z</cp:lastPrinted>
  <dcterms:created xsi:type="dcterms:W3CDTF">2001-05-01T07:52:56Z</dcterms:created>
  <dcterms:modified xsi:type="dcterms:W3CDTF">2015-07-13T08:09:03Z</dcterms:modified>
</cp:coreProperties>
</file>